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81" r:id="rId19"/>
    <p:sldId id="273" r:id="rId20"/>
    <p:sldId id="278" r:id="rId21"/>
    <p:sldId id="277" r:id="rId22"/>
    <p:sldId id="276" r:id="rId23"/>
    <p:sldId id="275" r:id="rId24"/>
    <p:sldId id="274" r:id="rId25"/>
    <p:sldId id="283" r:id="rId26"/>
    <p:sldId id="280" r:id="rId27"/>
    <p:sldId id="279" r:id="rId28"/>
    <p:sldId id="284" r:id="rId29"/>
    <p:sldId id="282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74790" autoAdjust="0"/>
  </p:normalViewPr>
  <p:slideViewPr>
    <p:cSldViewPr>
      <p:cViewPr varScale="1">
        <p:scale>
          <a:sx n="80" d="100"/>
          <a:sy n="80" d="100"/>
        </p:scale>
        <p:origin x="-181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298764-8D85-4F9D-9F61-6AEF96328034}" type="doc">
      <dgm:prSet loTypeId="urn:microsoft.com/office/officeart/2005/8/layout/chevron1" loCatId="process" qsTypeId="urn:microsoft.com/office/officeart/2005/8/quickstyle/simple3" qsCatId="simple" csTypeId="urn:microsoft.com/office/officeart/2005/8/colors/colorful3" csCatId="colorful" phldr="1"/>
      <dgm:spPr/>
    </dgm:pt>
    <dgm:pt modelId="{51855738-C36E-4CD4-98A3-4A98F99BD798}">
      <dgm:prSet phldrT="[Текст]"/>
      <dgm:spPr/>
      <dgm:t>
        <a:bodyPr/>
        <a:lstStyle/>
        <a:p>
          <a:r>
            <a:rPr lang="ru-RU" dirty="0" smtClean="0"/>
            <a:t>Планирование</a:t>
          </a:r>
          <a:endParaRPr lang="ru-RU" dirty="0"/>
        </a:p>
      </dgm:t>
    </dgm:pt>
    <dgm:pt modelId="{7BCC4674-F1DC-4247-B295-BB8693A4884B}" type="parTrans" cxnId="{09E26EAB-6875-45F1-B5B6-E2B6038733D0}">
      <dgm:prSet/>
      <dgm:spPr/>
      <dgm:t>
        <a:bodyPr/>
        <a:lstStyle/>
        <a:p>
          <a:endParaRPr lang="ru-RU"/>
        </a:p>
      </dgm:t>
    </dgm:pt>
    <dgm:pt modelId="{9B428586-547C-4EB6-8E48-301B43168B35}" type="sibTrans" cxnId="{09E26EAB-6875-45F1-B5B6-E2B6038733D0}">
      <dgm:prSet/>
      <dgm:spPr/>
      <dgm:t>
        <a:bodyPr/>
        <a:lstStyle/>
        <a:p>
          <a:endParaRPr lang="ru-RU"/>
        </a:p>
      </dgm:t>
    </dgm:pt>
    <dgm:pt modelId="{949B0E1A-7ADF-403E-802E-803CB369952A}">
      <dgm:prSet phldrT="[Текст]"/>
      <dgm:spPr/>
      <dgm:t>
        <a:bodyPr/>
        <a:lstStyle/>
        <a:p>
          <a:r>
            <a:rPr lang="ru-RU" dirty="0" smtClean="0"/>
            <a:t>Создание структуры</a:t>
          </a:r>
          <a:endParaRPr lang="ru-RU" dirty="0"/>
        </a:p>
      </dgm:t>
    </dgm:pt>
    <dgm:pt modelId="{D34D6C73-6665-48F4-88E7-3FE27FEDAFFC}" type="parTrans" cxnId="{1A77ADBF-6483-4379-B030-21454CDB2B32}">
      <dgm:prSet/>
      <dgm:spPr/>
      <dgm:t>
        <a:bodyPr/>
        <a:lstStyle/>
        <a:p>
          <a:endParaRPr lang="ru-RU"/>
        </a:p>
      </dgm:t>
    </dgm:pt>
    <dgm:pt modelId="{A0BFB2CF-BF34-4BFD-9D0E-7E9382F28149}" type="sibTrans" cxnId="{1A77ADBF-6483-4379-B030-21454CDB2B32}">
      <dgm:prSet/>
      <dgm:spPr/>
      <dgm:t>
        <a:bodyPr/>
        <a:lstStyle/>
        <a:p>
          <a:endParaRPr lang="ru-RU"/>
        </a:p>
      </dgm:t>
    </dgm:pt>
    <dgm:pt modelId="{7F7EC06A-93B7-4FEB-A255-921BF980DC9B}">
      <dgm:prSet phldrT="[Текст]"/>
      <dgm:spPr/>
      <dgm:t>
        <a:bodyPr/>
        <a:lstStyle/>
        <a:p>
          <a:r>
            <a:rPr lang="ru-RU" dirty="0" smtClean="0"/>
            <a:t>Разработка содержания</a:t>
          </a:r>
          <a:endParaRPr lang="ru-RU" dirty="0"/>
        </a:p>
      </dgm:t>
    </dgm:pt>
    <dgm:pt modelId="{42B4DBE2-F73A-40F1-BFE6-33EBB39A5E6E}" type="parTrans" cxnId="{3475439F-873E-402F-A254-6AC0A1CDBD38}">
      <dgm:prSet/>
      <dgm:spPr/>
      <dgm:t>
        <a:bodyPr/>
        <a:lstStyle/>
        <a:p>
          <a:endParaRPr lang="ru-RU"/>
        </a:p>
      </dgm:t>
    </dgm:pt>
    <dgm:pt modelId="{9946D61B-D7FB-4EA6-8E15-0FF62E0BD019}" type="sibTrans" cxnId="{3475439F-873E-402F-A254-6AC0A1CDBD38}">
      <dgm:prSet/>
      <dgm:spPr/>
      <dgm:t>
        <a:bodyPr/>
        <a:lstStyle/>
        <a:p>
          <a:endParaRPr lang="ru-RU"/>
        </a:p>
      </dgm:t>
    </dgm:pt>
    <dgm:pt modelId="{D0483B7B-D732-4827-A1F0-B89A92AE5AA5}">
      <dgm:prSet phldrT="[Текст]"/>
      <dgm:spPr/>
      <dgm:t>
        <a:bodyPr/>
        <a:lstStyle/>
        <a:p>
          <a:r>
            <a:rPr lang="ru-RU" dirty="0" smtClean="0"/>
            <a:t>Публикация курса</a:t>
          </a:r>
          <a:endParaRPr lang="ru-RU" dirty="0"/>
        </a:p>
      </dgm:t>
    </dgm:pt>
    <dgm:pt modelId="{F9666EAB-D577-41E7-B969-93F813617A15}" type="parTrans" cxnId="{15796009-8FFE-4F12-83A2-1C7ED66EE285}">
      <dgm:prSet/>
      <dgm:spPr/>
      <dgm:t>
        <a:bodyPr/>
        <a:lstStyle/>
        <a:p>
          <a:endParaRPr lang="ru-RU"/>
        </a:p>
      </dgm:t>
    </dgm:pt>
    <dgm:pt modelId="{A26A9670-395F-4F27-BF7F-E4F20CF7C983}" type="sibTrans" cxnId="{15796009-8FFE-4F12-83A2-1C7ED66EE285}">
      <dgm:prSet/>
      <dgm:spPr/>
      <dgm:t>
        <a:bodyPr/>
        <a:lstStyle/>
        <a:p>
          <a:endParaRPr lang="ru-RU"/>
        </a:p>
      </dgm:t>
    </dgm:pt>
    <dgm:pt modelId="{77859ABA-C111-4CB4-A4FD-5471C007B0E7}" type="pres">
      <dgm:prSet presAssocID="{3A298764-8D85-4F9D-9F61-6AEF96328034}" presName="Name0" presStyleCnt="0">
        <dgm:presLayoutVars>
          <dgm:dir/>
          <dgm:animLvl val="lvl"/>
          <dgm:resizeHandles val="exact"/>
        </dgm:presLayoutVars>
      </dgm:prSet>
      <dgm:spPr/>
    </dgm:pt>
    <dgm:pt modelId="{DD584C0B-00F7-44A1-AACA-E91AF798FE0D}" type="pres">
      <dgm:prSet presAssocID="{51855738-C36E-4CD4-98A3-4A98F99BD798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C1AC706-C3F1-4BC2-9E6B-FB8BB38A9CA0}" type="pres">
      <dgm:prSet presAssocID="{9B428586-547C-4EB6-8E48-301B43168B35}" presName="parTxOnlySpace" presStyleCnt="0"/>
      <dgm:spPr/>
    </dgm:pt>
    <dgm:pt modelId="{4303F13C-25AC-4AA8-B0B3-25C5F0F47FDC}" type="pres">
      <dgm:prSet presAssocID="{949B0E1A-7ADF-403E-802E-803CB369952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658D1DC-CC89-403E-BD92-97F70B76DE87}" type="pres">
      <dgm:prSet presAssocID="{A0BFB2CF-BF34-4BFD-9D0E-7E9382F28149}" presName="parTxOnlySpace" presStyleCnt="0"/>
      <dgm:spPr/>
    </dgm:pt>
    <dgm:pt modelId="{D6D8BB3E-7A26-4248-A696-CD4FDE6D6566}" type="pres">
      <dgm:prSet presAssocID="{7F7EC06A-93B7-4FEB-A255-921BF980DC9B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3204243-2E4D-4817-8885-77F3C9B152F1}" type="pres">
      <dgm:prSet presAssocID="{9946D61B-D7FB-4EA6-8E15-0FF62E0BD019}" presName="parTxOnlySpace" presStyleCnt="0"/>
      <dgm:spPr/>
    </dgm:pt>
    <dgm:pt modelId="{9968A9A1-2346-4271-BA74-E5C3F9743116}" type="pres">
      <dgm:prSet presAssocID="{D0483B7B-D732-4827-A1F0-B89A92AE5AA5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56DA9B-831E-485D-80B1-31C34831A44B}" type="presOf" srcId="{51855738-C36E-4CD4-98A3-4A98F99BD798}" destId="{DD584C0B-00F7-44A1-AACA-E91AF798FE0D}" srcOrd="0" destOrd="0" presId="urn:microsoft.com/office/officeart/2005/8/layout/chevron1"/>
    <dgm:cxn modelId="{36ACFA19-8859-4D81-B260-70540A0A9F7B}" type="presOf" srcId="{D0483B7B-D732-4827-A1F0-B89A92AE5AA5}" destId="{9968A9A1-2346-4271-BA74-E5C3F9743116}" srcOrd="0" destOrd="0" presId="urn:microsoft.com/office/officeart/2005/8/layout/chevron1"/>
    <dgm:cxn modelId="{1A77ADBF-6483-4379-B030-21454CDB2B32}" srcId="{3A298764-8D85-4F9D-9F61-6AEF96328034}" destId="{949B0E1A-7ADF-403E-802E-803CB369952A}" srcOrd="1" destOrd="0" parTransId="{D34D6C73-6665-48F4-88E7-3FE27FEDAFFC}" sibTransId="{A0BFB2CF-BF34-4BFD-9D0E-7E9382F28149}"/>
    <dgm:cxn modelId="{A28612B5-8E17-4DE2-BDCF-38ADC55CE116}" type="presOf" srcId="{7F7EC06A-93B7-4FEB-A255-921BF980DC9B}" destId="{D6D8BB3E-7A26-4248-A696-CD4FDE6D6566}" srcOrd="0" destOrd="0" presId="urn:microsoft.com/office/officeart/2005/8/layout/chevron1"/>
    <dgm:cxn modelId="{15796009-8FFE-4F12-83A2-1C7ED66EE285}" srcId="{3A298764-8D85-4F9D-9F61-6AEF96328034}" destId="{D0483B7B-D732-4827-A1F0-B89A92AE5AA5}" srcOrd="3" destOrd="0" parTransId="{F9666EAB-D577-41E7-B969-93F813617A15}" sibTransId="{A26A9670-395F-4F27-BF7F-E4F20CF7C983}"/>
    <dgm:cxn modelId="{3475439F-873E-402F-A254-6AC0A1CDBD38}" srcId="{3A298764-8D85-4F9D-9F61-6AEF96328034}" destId="{7F7EC06A-93B7-4FEB-A255-921BF980DC9B}" srcOrd="2" destOrd="0" parTransId="{42B4DBE2-F73A-40F1-BFE6-33EBB39A5E6E}" sibTransId="{9946D61B-D7FB-4EA6-8E15-0FF62E0BD019}"/>
    <dgm:cxn modelId="{D7C2CCBC-FB19-445C-B314-5F5264CAD992}" type="presOf" srcId="{949B0E1A-7ADF-403E-802E-803CB369952A}" destId="{4303F13C-25AC-4AA8-B0B3-25C5F0F47FDC}" srcOrd="0" destOrd="0" presId="urn:microsoft.com/office/officeart/2005/8/layout/chevron1"/>
    <dgm:cxn modelId="{128D9B89-B81C-47FE-8960-C2CB78629739}" type="presOf" srcId="{3A298764-8D85-4F9D-9F61-6AEF96328034}" destId="{77859ABA-C111-4CB4-A4FD-5471C007B0E7}" srcOrd="0" destOrd="0" presId="urn:microsoft.com/office/officeart/2005/8/layout/chevron1"/>
    <dgm:cxn modelId="{09E26EAB-6875-45F1-B5B6-E2B6038733D0}" srcId="{3A298764-8D85-4F9D-9F61-6AEF96328034}" destId="{51855738-C36E-4CD4-98A3-4A98F99BD798}" srcOrd="0" destOrd="0" parTransId="{7BCC4674-F1DC-4247-B295-BB8693A4884B}" sibTransId="{9B428586-547C-4EB6-8E48-301B43168B35}"/>
    <dgm:cxn modelId="{DB476B88-59E8-4759-BDF0-1FA6E54A3703}" type="presParOf" srcId="{77859ABA-C111-4CB4-A4FD-5471C007B0E7}" destId="{DD584C0B-00F7-44A1-AACA-E91AF798FE0D}" srcOrd="0" destOrd="0" presId="urn:microsoft.com/office/officeart/2005/8/layout/chevron1"/>
    <dgm:cxn modelId="{A0E83046-D025-484C-94AC-A2DD23167D9E}" type="presParOf" srcId="{77859ABA-C111-4CB4-A4FD-5471C007B0E7}" destId="{3C1AC706-C3F1-4BC2-9E6B-FB8BB38A9CA0}" srcOrd="1" destOrd="0" presId="urn:microsoft.com/office/officeart/2005/8/layout/chevron1"/>
    <dgm:cxn modelId="{FBDE1C54-DD6C-400F-B0D9-5BF6AD82385F}" type="presParOf" srcId="{77859ABA-C111-4CB4-A4FD-5471C007B0E7}" destId="{4303F13C-25AC-4AA8-B0B3-25C5F0F47FDC}" srcOrd="2" destOrd="0" presId="urn:microsoft.com/office/officeart/2005/8/layout/chevron1"/>
    <dgm:cxn modelId="{6229B25C-F892-4A7C-998B-2CB7D1A2C650}" type="presParOf" srcId="{77859ABA-C111-4CB4-A4FD-5471C007B0E7}" destId="{1658D1DC-CC89-403E-BD92-97F70B76DE87}" srcOrd="3" destOrd="0" presId="urn:microsoft.com/office/officeart/2005/8/layout/chevron1"/>
    <dgm:cxn modelId="{41C76FA7-0208-4142-9773-542AD6050840}" type="presParOf" srcId="{77859ABA-C111-4CB4-A4FD-5471C007B0E7}" destId="{D6D8BB3E-7A26-4248-A696-CD4FDE6D6566}" srcOrd="4" destOrd="0" presId="urn:microsoft.com/office/officeart/2005/8/layout/chevron1"/>
    <dgm:cxn modelId="{80B8558C-0CF9-40B7-9155-152E5DE9FCB0}" type="presParOf" srcId="{77859ABA-C111-4CB4-A4FD-5471C007B0E7}" destId="{D3204243-2E4D-4817-8885-77F3C9B152F1}" srcOrd="5" destOrd="0" presId="urn:microsoft.com/office/officeart/2005/8/layout/chevron1"/>
    <dgm:cxn modelId="{03446119-2642-4037-A0BC-A0F87F78E9E4}" type="presParOf" srcId="{77859ABA-C111-4CB4-A4FD-5471C007B0E7}" destId="{9968A9A1-2346-4271-BA74-E5C3F974311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CB7DFF-BB26-45B1-AEFB-00BF86BEF264}" type="doc">
      <dgm:prSet loTypeId="urn:microsoft.com/office/officeart/2005/8/layout/venn1" loCatId="relationship" qsTypeId="urn:microsoft.com/office/officeart/2005/8/quickstyle/simple1" qsCatId="simple" csTypeId="urn:microsoft.com/office/officeart/2005/8/colors/colorful1#1" csCatId="colorful" phldr="1"/>
      <dgm:spPr/>
    </dgm:pt>
    <dgm:pt modelId="{AFD5A5CF-D910-411B-A567-9E8E8B347B63}">
      <dgm:prSet phldrT="[Текст]"/>
      <dgm:spPr/>
      <dgm:t>
        <a:bodyPr/>
        <a:lstStyle/>
        <a:p>
          <a:r>
            <a:rPr lang="ru-RU" dirty="0" smtClean="0"/>
            <a:t>Условия</a:t>
          </a:r>
          <a:endParaRPr lang="ru-RU" dirty="0"/>
        </a:p>
      </dgm:t>
    </dgm:pt>
    <dgm:pt modelId="{FCF14708-A295-45E1-B01E-7D69DB7028F4}" type="parTrans" cxnId="{94512797-B095-4096-9A73-128BBF7D5554}">
      <dgm:prSet/>
      <dgm:spPr/>
      <dgm:t>
        <a:bodyPr/>
        <a:lstStyle/>
        <a:p>
          <a:endParaRPr lang="ru-RU"/>
        </a:p>
      </dgm:t>
    </dgm:pt>
    <dgm:pt modelId="{EBD67019-CA7B-435C-9AE4-A97D9C3812B0}" type="sibTrans" cxnId="{94512797-B095-4096-9A73-128BBF7D5554}">
      <dgm:prSet/>
      <dgm:spPr/>
      <dgm:t>
        <a:bodyPr/>
        <a:lstStyle/>
        <a:p>
          <a:endParaRPr lang="ru-RU"/>
        </a:p>
      </dgm:t>
    </dgm:pt>
    <dgm:pt modelId="{283A8077-4B49-4A6B-875F-97C2518001E9}">
      <dgm:prSet phldrT="[Текст]"/>
      <dgm:spPr/>
      <dgm:t>
        <a:bodyPr/>
        <a:lstStyle/>
        <a:p>
          <a:r>
            <a:rPr lang="ru-RU" dirty="0" smtClean="0"/>
            <a:t>Критерий</a:t>
          </a:r>
          <a:endParaRPr lang="ru-RU" dirty="0"/>
        </a:p>
      </dgm:t>
    </dgm:pt>
    <dgm:pt modelId="{6F099E99-178C-4B45-9FF5-4AC3F9D92D04}" type="parTrans" cxnId="{7E798760-931E-4530-BCCC-CF9B6A559957}">
      <dgm:prSet/>
      <dgm:spPr/>
      <dgm:t>
        <a:bodyPr/>
        <a:lstStyle/>
        <a:p>
          <a:endParaRPr lang="ru-RU"/>
        </a:p>
      </dgm:t>
    </dgm:pt>
    <dgm:pt modelId="{FC4430AA-C7A9-44AC-926E-D5EDDA24C063}" type="sibTrans" cxnId="{7E798760-931E-4530-BCCC-CF9B6A559957}">
      <dgm:prSet/>
      <dgm:spPr/>
      <dgm:t>
        <a:bodyPr/>
        <a:lstStyle/>
        <a:p>
          <a:endParaRPr lang="ru-RU"/>
        </a:p>
      </dgm:t>
    </dgm:pt>
    <dgm:pt modelId="{CB826B14-EA3A-4F84-B7E1-662D3ED42C49}">
      <dgm:prSet phldrT="[Текст]"/>
      <dgm:spPr/>
      <dgm:t>
        <a:bodyPr/>
        <a:lstStyle/>
        <a:p>
          <a:r>
            <a:rPr lang="ru-RU" dirty="0" smtClean="0"/>
            <a:t>Результат</a:t>
          </a:r>
          <a:endParaRPr lang="ru-RU" dirty="0"/>
        </a:p>
      </dgm:t>
    </dgm:pt>
    <dgm:pt modelId="{2E6092CF-4473-470F-BD28-BCAA74DA935C}" type="parTrans" cxnId="{688B10DC-D35F-46C8-BC0A-333CE24786FB}">
      <dgm:prSet/>
      <dgm:spPr/>
      <dgm:t>
        <a:bodyPr/>
        <a:lstStyle/>
        <a:p>
          <a:endParaRPr lang="ru-RU"/>
        </a:p>
      </dgm:t>
    </dgm:pt>
    <dgm:pt modelId="{9DA5A3C0-1545-4983-990C-577F87B7161D}" type="sibTrans" cxnId="{688B10DC-D35F-46C8-BC0A-333CE24786FB}">
      <dgm:prSet/>
      <dgm:spPr/>
      <dgm:t>
        <a:bodyPr/>
        <a:lstStyle/>
        <a:p>
          <a:endParaRPr lang="ru-RU"/>
        </a:p>
      </dgm:t>
    </dgm:pt>
    <dgm:pt modelId="{C014227B-E0C3-4A52-B77E-824CE7E2625D}" type="pres">
      <dgm:prSet presAssocID="{AACB7DFF-BB26-45B1-AEFB-00BF86BEF264}" presName="compositeShape" presStyleCnt="0">
        <dgm:presLayoutVars>
          <dgm:chMax val="7"/>
          <dgm:dir/>
          <dgm:resizeHandles val="exact"/>
        </dgm:presLayoutVars>
      </dgm:prSet>
      <dgm:spPr/>
    </dgm:pt>
    <dgm:pt modelId="{74DFF6DD-F803-469D-91CD-BE00781E740F}" type="pres">
      <dgm:prSet presAssocID="{AFD5A5CF-D910-411B-A567-9E8E8B347B63}" presName="circ1" presStyleLbl="vennNode1" presStyleIdx="0" presStyleCnt="3"/>
      <dgm:spPr/>
      <dgm:t>
        <a:bodyPr/>
        <a:lstStyle/>
        <a:p>
          <a:endParaRPr lang="ru-RU"/>
        </a:p>
      </dgm:t>
    </dgm:pt>
    <dgm:pt modelId="{747379C9-1949-49A9-845F-D34005EAA17A}" type="pres">
      <dgm:prSet presAssocID="{AFD5A5CF-D910-411B-A567-9E8E8B347B6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CD1232-E7CE-475D-8DB4-BB9A06ED6322}" type="pres">
      <dgm:prSet presAssocID="{283A8077-4B49-4A6B-875F-97C2518001E9}" presName="circ2" presStyleLbl="vennNode1" presStyleIdx="1" presStyleCnt="3"/>
      <dgm:spPr/>
      <dgm:t>
        <a:bodyPr/>
        <a:lstStyle/>
        <a:p>
          <a:endParaRPr lang="uk-UA"/>
        </a:p>
      </dgm:t>
    </dgm:pt>
    <dgm:pt modelId="{8F4DFEC2-7527-43BD-9D8D-381209ECD6EE}" type="pres">
      <dgm:prSet presAssocID="{283A8077-4B49-4A6B-875F-97C2518001E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F64013-2625-44C9-A805-CDB9BF8877CF}" type="pres">
      <dgm:prSet presAssocID="{CB826B14-EA3A-4F84-B7E1-662D3ED42C49}" presName="circ3" presStyleLbl="vennNode1" presStyleIdx="2" presStyleCnt="3"/>
      <dgm:spPr/>
      <dgm:t>
        <a:bodyPr/>
        <a:lstStyle/>
        <a:p>
          <a:endParaRPr lang="uk-UA"/>
        </a:p>
      </dgm:t>
    </dgm:pt>
    <dgm:pt modelId="{1CA6A9B3-6082-4D19-9935-39BEF061017E}" type="pres">
      <dgm:prSet presAssocID="{CB826B14-EA3A-4F84-B7E1-662D3ED42C4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747FC7D-5275-4C35-8982-50DCCE40DCD3}" type="presOf" srcId="{283A8077-4B49-4A6B-875F-97C2518001E9}" destId="{53CD1232-E7CE-475D-8DB4-BB9A06ED6322}" srcOrd="0" destOrd="0" presId="urn:microsoft.com/office/officeart/2005/8/layout/venn1"/>
    <dgm:cxn modelId="{092A2AAE-9846-434E-A6E4-2357E5EE8453}" type="presOf" srcId="{283A8077-4B49-4A6B-875F-97C2518001E9}" destId="{8F4DFEC2-7527-43BD-9D8D-381209ECD6EE}" srcOrd="1" destOrd="0" presId="urn:microsoft.com/office/officeart/2005/8/layout/venn1"/>
    <dgm:cxn modelId="{7E798760-931E-4530-BCCC-CF9B6A559957}" srcId="{AACB7DFF-BB26-45B1-AEFB-00BF86BEF264}" destId="{283A8077-4B49-4A6B-875F-97C2518001E9}" srcOrd="1" destOrd="0" parTransId="{6F099E99-178C-4B45-9FF5-4AC3F9D92D04}" sibTransId="{FC4430AA-C7A9-44AC-926E-D5EDDA24C063}"/>
    <dgm:cxn modelId="{2F5E301F-B805-488E-B6FE-C16A53C8100D}" type="presOf" srcId="{CB826B14-EA3A-4F84-B7E1-662D3ED42C49}" destId="{1CA6A9B3-6082-4D19-9935-39BEF061017E}" srcOrd="1" destOrd="0" presId="urn:microsoft.com/office/officeart/2005/8/layout/venn1"/>
    <dgm:cxn modelId="{688B10DC-D35F-46C8-BC0A-333CE24786FB}" srcId="{AACB7DFF-BB26-45B1-AEFB-00BF86BEF264}" destId="{CB826B14-EA3A-4F84-B7E1-662D3ED42C49}" srcOrd="2" destOrd="0" parTransId="{2E6092CF-4473-470F-BD28-BCAA74DA935C}" sibTransId="{9DA5A3C0-1545-4983-990C-577F87B7161D}"/>
    <dgm:cxn modelId="{94512797-B095-4096-9A73-128BBF7D5554}" srcId="{AACB7DFF-BB26-45B1-AEFB-00BF86BEF264}" destId="{AFD5A5CF-D910-411B-A567-9E8E8B347B63}" srcOrd="0" destOrd="0" parTransId="{FCF14708-A295-45E1-B01E-7D69DB7028F4}" sibTransId="{EBD67019-CA7B-435C-9AE4-A97D9C3812B0}"/>
    <dgm:cxn modelId="{D7923E78-2942-40A6-A6C1-F654DAF8E2DD}" type="presOf" srcId="{AFD5A5CF-D910-411B-A567-9E8E8B347B63}" destId="{74DFF6DD-F803-469D-91CD-BE00781E740F}" srcOrd="0" destOrd="0" presId="urn:microsoft.com/office/officeart/2005/8/layout/venn1"/>
    <dgm:cxn modelId="{AE3DED5C-0C2C-43A1-B67A-818009E57395}" type="presOf" srcId="{AFD5A5CF-D910-411B-A567-9E8E8B347B63}" destId="{747379C9-1949-49A9-845F-D34005EAA17A}" srcOrd="1" destOrd="0" presId="urn:microsoft.com/office/officeart/2005/8/layout/venn1"/>
    <dgm:cxn modelId="{EF97E498-7FB2-477B-8557-CDF9D2A508AB}" type="presOf" srcId="{AACB7DFF-BB26-45B1-AEFB-00BF86BEF264}" destId="{C014227B-E0C3-4A52-B77E-824CE7E2625D}" srcOrd="0" destOrd="0" presId="urn:microsoft.com/office/officeart/2005/8/layout/venn1"/>
    <dgm:cxn modelId="{F233E5F9-CE33-40E4-A4DB-296E91CBB7A2}" type="presOf" srcId="{CB826B14-EA3A-4F84-B7E1-662D3ED42C49}" destId="{4BF64013-2625-44C9-A805-CDB9BF8877CF}" srcOrd="0" destOrd="0" presId="urn:microsoft.com/office/officeart/2005/8/layout/venn1"/>
    <dgm:cxn modelId="{C98FA371-623D-4AE8-8476-6CFF3B4BDFAF}" type="presParOf" srcId="{C014227B-E0C3-4A52-B77E-824CE7E2625D}" destId="{74DFF6DD-F803-469D-91CD-BE00781E740F}" srcOrd="0" destOrd="0" presId="urn:microsoft.com/office/officeart/2005/8/layout/venn1"/>
    <dgm:cxn modelId="{5E55E50B-6EAC-4F87-B971-972DC556EC24}" type="presParOf" srcId="{C014227B-E0C3-4A52-B77E-824CE7E2625D}" destId="{747379C9-1949-49A9-845F-D34005EAA17A}" srcOrd="1" destOrd="0" presId="urn:microsoft.com/office/officeart/2005/8/layout/venn1"/>
    <dgm:cxn modelId="{5ED7119D-19B5-49BD-BF13-5DCCEF0AE5FB}" type="presParOf" srcId="{C014227B-E0C3-4A52-B77E-824CE7E2625D}" destId="{53CD1232-E7CE-475D-8DB4-BB9A06ED6322}" srcOrd="2" destOrd="0" presId="urn:microsoft.com/office/officeart/2005/8/layout/venn1"/>
    <dgm:cxn modelId="{3151E0C3-87DC-4AE0-BB0D-C41555588877}" type="presParOf" srcId="{C014227B-E0C3-4A52-B77E-824CE7E2625D}" destId="{8F4DFEC2-7527-43BD-9D8D-381209ECD6EE}" srcOrd="3" destOrd="0" presId="urn:microsoft.com/office/officeart/2005/8/layout/venn1"/>
    <dgm:cxn modelId="{327FFE69-2DA7-46AB-BD52-A9D97B9F9520}" type="presParOf" srcId="{C014227B-E0C3-4A52-B77E-824CE7E2625D}" destId="{4BF64013-2625-44C9-A805-CDB9BF8877CF}" srcOrd="4" destOrd="0" presId="urn:microsoft.com/office/officeart/2005/8/layout/venn1"/>
    <dgm:cxn modelId="{2BCD60CA-597A-4ED8-92B0-36EA466B94F9}" type="presParOf" srcId="{C014227B-E0C3-4A52-B77E-824CE7E2625D}" destId="{1CA6A9B3-6082-4D19-9935-39BEF061017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84C0B-00F7-44A1-AACA-E91AF798FE0D}">
      <dsp:nvSpPr>
        <dsp:cNvPr id="0" name=""/>
        <dsp:cNvSpPr/>
      </dsp:nvSpPr>
      <dsp:spPr>
        <a:xfrm>
          <a:off x="3607" y="2424334"/>
          <a:ext cx="2099905" cy="83996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Планирование</a:t>
          </a:r>
          <a:endParaRPr lang="ru-RU" sz="1400" kern="1200" dirty="0"/>
        </a:p>
      </dsp:txBody>
      <dsp:txXfrm>
        <a:off x="423588" y="2424334"/>
        <a:ext cx="1259943" cy="839962"/>
      </dsp:txXfrm>
    </dsp:sp>
    <dsp:sp modelId="{4303F13C-25AC-4AA8-B0B3-25C5F0F47FDC}">
      <dsp:nvSpPr>
        <dsp:cNvPr id="0" name=""/>
        <dsp:cNvSpPr/>
      </dsp:nvSpPr>
      <dsp:spPr>
        <a:xfrm>
          <a:off x="1893522" y="2424334"/>
          <a:ext cx="2099905" cy="839962"/>
        </a:xfrm>
        <a:prstGeom prst="chevron">
          <a:avLst/>
        </a:prstGeom>
        <a:gradFill rotWithShape="0">
          <a:gsLst>
            <a:gs pos="0">
              <a:schemeClr val="accent3">
                <a:hueOff val="-5608813"/>
                <a:satOff val="-2884"/>
                <a:lumOff val="-1242"/>
                <a:alphaOff val="0"/>
                <a:tint val="35000"/>
                <a:satMod val="253000"/>
              </a:schemeClr>
            </a:gs>
            <a:gs pos="50000">
              <a:schemeClr val="accent3">
                <a:hueOff val="-5608813"/>
                <a:satOff val="-2884"/>
                <a:lumOff val="-1242"/>
                <a:alphaOff val="0"/>
                <a:tint val="42000"/>
                <a:satMod val="255000"/>
              </a:schemeClr>
            </a:gs>
            <a:gs pos="97000">
              <a:schemeClr val="accent3">
                <a:hueOff val="-5608813"/>
                <a:satOff val="-2884"/>
                <a:lumOff val="-1242"/>
                <a:alphaOff val="0"/>
                <a:tint val="53000"/>
                <a:satMod val="260000"/>
              </a:schemeClr>
            </a:gs>
            <a:gs pos="100000">
              <a:schemeClr val="accent3">
                <a:hueOff val="-5608813"/>
                <a:satOff val="-2884"/>
                <a:lumOff val="-1242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Создание структуры</a:t>
          </a:r>
          <a:endParaRPr lang="ru-RU" sz="1400" kern="1200" dirty="0"/>
        </a:p>
      </dsp:txBody>
      <dsp:txXfrm>
        <a:off x="2313503" y="2424334"/>
        <a:ext cx="1259943" cy="839962"/>
      </dsp:txXfrm>
    </dsp:sp>
    <dsp:sp modelId="{D6D8BB3E-7A26-4248-A696-CD4FDE6D6566}">
      <dsp:nvSpPr>
        <dsp:cNvPr id="0" name=""/>
        <dsp:cNvSpPr/>
      </dsp:nvSpPr>
      <dsp:spPr>
        <a:xfrm>
          <a:off x="3783436" y="2424334"/>
          <a:ext cx="2099905" cy="839962"/>
        </a:xfrm>
        <a:prstGeom prst="chevron">
          <a:avLst/>
        </a:prstGeom>
        <a:gradFill rotWithShape="0">
          <a:gsLst>
            <a:gs pos="0">
              <a:schemeClr val="accent3">
                <a:hueOff val="-11217626"/>
                <a:satOff val="-5768"/>
                <a:lumOff val="-2483"/>
                <a:alphaOff val="0"/>
                <a:tint val="35000"/>
                <a:satMod val="253000"/>
              </a:schemeClr>
            </a:gs>
            <a:gs pos="50000">
              <a:schemeClr val="accent3">
                <a:hueOff val="-11217626"/>
                <a:satOff val="-5768"/>
                <a:lumOff val="-2483"/>
                <a:alphaOff val="0"/>
                <a:tint val="42000"/>
                <a:satMod val="255000"/>
              </a:schemeClr>
            </a:gs>
            <a:gs pos="97000">
              <a:schemeClr val="accent3">
                <a:hueOff val="-11217626"/>
                <a:satOff val="-5768"/>
                <a:lumOff val="-2483"/>
                <a:alphaOff val="0"/>
                <a:tint val="53000"/>
                <a:satMod val="260000"/>
              </a:schemeClr>
            </a:gs>
            <a:gs pos="100000">
              <a:schemeClr val="accent3">
                <a:hueOff val="-11217626"/>
                <a:satOff val="-5768"/>
                <a:lumOff val="-2483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Разработка содержания</a:t>
          </a:r>
          <a:endParaRPr lang="ru-RU" sz="1400" kern="1200" dirty="0"/>
        </a:p>
      </dsp:txBody>
      <dsp:txXfrm>
        <a:off x="4203417" y="2424334"/>
        <a:ext cx="1259943" cy="839962"/>
      </dsp:txXfrm>
    </dsp:sp>
    <dsp:sp modelId="{9968A9A1-2346-4271-BA74-E5C3F9743116}">
      <dsp:nvSpPr>
        <dsp:cNvPr id="0" name=""/>
        <dsp:cNvSpPr/>
      </dsp:nvSpPr>
      <dsp:spPr>
        <a:xfrm>
          <a:off x="5673351" y="2424334"/>
          <a:ext cx="2099905" cy="839962"/>
        </a:xfrm>
        <a:prstGeom prst="chevron">
          <a:avLst/>
        </a:prstGeom>
        <a:gradFill rotWithShape="0">
          <a:gsLst>
            <a:gs pos="0">
              <a:schemeClr val="accent3">
                <a:hueOff val="-16826439"/>
                <a:satOff val="-8652"/>
                <a:lumOff val="-3725"/>
                <a:alphaOff val="0"/>
                <a:tint val="35000"/>
                <a:satMod val="253000"/>
              </a:schemeClr>
            </a:gs>
            <a:gs pos="50000">
              <a:schemeClr val="accent3">
                <a:hueOff val="-16826439"/>
                <a:satOff val="-8652"/>
                <a:lumOff val="-3725"/>
                <a:alphaOff val="0"/>
                <a:tint val="42000"/>
                <a:satMod val="255000"/>
              </a:schemeClr>
            </a:gs>
            <a:gs pos="97000">
              <a:schemeClr val="accent3">
                <a:hueOff val="-16826439"/>
                <a:satOff val="-8652"/>
                <a:lumOff val="-3725"/>
                <a:alphaOff val="0"/>
                <a:tint val="53000"/>
                <a:satMod val="260000"/>
              </a:schemeClr>
            </a:gs>
            <a:gs pos="100000">
              <a:schemeClr val="accent3">
                <a:hueOff val="-16826439"/>
                <a:satOff val="-8652"/>
                <a:lumOff val="-3725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Публикация курса</a:t>
          </a:r>
          <a:endParaRPr lang="ru-RU" sz="1400" kern="1200" dirty="0"/>
        </a:p>
      </dsp:txBody>
      <dsp:txXfrm>
        <a:off x="6093332" y="2424334"/>
        <a:ext cx="1259943" cy="8399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FF6DD-F803-469D-91CD-BE00781E740F}">
      <dsp:nvSpPr>
        <dsp:cNvPr id="0" name=""/>
        <dsp:cNvSpPr/>
      </dsp:nvSpPr>
      <dsp:spPr>
        <a:xfrm>
          <a:off x="2059327" y="63204"/>
          <a:ext cx="3033801" cy="303380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Условия</a:t>
          </a:r>
          <a:endParaRPr lang="ru-RU" sz="3300" kern="1200" dirty="0"/>
        </a:p>
      </dsp:txBody>
      <dsp:txXfrm>
        <a:off x="2463834" y="594119"/>
        <a:ext cx="2224787" cy="1365210"/>
      </dsp:txXfrm>
    </dsp:sp>
    <dsp:sp modelId="{53CD1232-E7CE-475D-8DB4-BB9A06ED6322}">
      <dsp:nvSpPr>
        <dsp:cNvPr id="0" name=""/>
        <dsp:cNvSpPr/>
      </dsp:nvSpPr>
      <dsp:spPr>
        <a:xfrm>
          <a:off x="3154023" y="1959330"/>
          <a:ext cx="3033801" cy="303380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Критерий</a:t>
          </a:r>
          <a:endParaRPr lang="ru-RU" sz="3300" kern="1200" dirty="0"/>
        </a:p>
      </dsp:txBody>
      <dsp:txXfrm>
        <a:off x="4081861" y="2743062"/>
        <a:ext cx="1820280" cy="1668590"/>
      </dsp:txXfrm>
    </dsp:sp>
    <dsp:sp modelId="{4BF64013-2625-44C9-A805-CDB9BF8877CF}">
      <dsp:nvSpPr>
        <dsp:cNvPr id="0" name=""/>
        <dsp:cNvSpPr/>
      </dsp:nvSpPr>
      <dsp:spPr>
        <a:xfrm>
          <a:off x="964630" y="1959330"/>
          <a:ext cx="3033801" cy="3033801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Результат</a:t>
          </a:r>
          <a:endParaRPr lang="ru-RU" sz="3300" kern="1200" dirty="0"/>
        </a:p>
      </dsp:txBody>
      <dsp:txXfrm>
        <a:off x="1250313" y="2743062"/>
        <a:ext cx="1820280" cy="1668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28A96-2EED-48A4-8E84-ED7C7D02AF3A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9FB0F-DE3A-4DF2-8BA9-94C6AB4AE3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948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 таке технологія?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Технология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— </a:t>
            </a:r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комплекс </a:t>
            </a:r>
            <a:r>
              <a:rPr lang="uk-UA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организационных</a:t>
            </a:r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мер, </a:t>
            </a:r>
            <a:r>
              <a:rPr lang="uk-UA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операций</a:t>
            </a:r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lang="uk-UA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приемов</a:t>
            </a:r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uk-UA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направленных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изготовление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обслуживание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ремонт,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эксплуатацию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и/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или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утилизацию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изделия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</a:t>
            </a:r>
            <a:r>
              <a:rPr lang="uk-UA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номинальным</a:t>
            </a:r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качеством</a:t>
            </a:r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lang="uk-UA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оптимальными</a:t>
            </a:r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затратами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и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обусловленных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текущим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уровнем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развития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науки,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техники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общества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целом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Избегатйте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примитивных  и тривиальных формулировок: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Научиться проводить вычисления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Ознакомится с материалом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Изучить данный раздел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Уметь, знать, понимать и т.д.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написать, выделять, демонстрировать, соотносить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Продумайте, к какому виду интеллектуальной деятельности вы ходите научить ваших слушателей и чего требуете от них: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Знаний, которые демонстрируются путем повторения или распознавания материала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Пониманий, которые демонстрируются путем перевода, интерпретации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Умений, которые демонстрируются путем анализа, синтеза, оценки, рассуждений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Материальны ресурсы – сеть интернет,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компютеры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локальные сети.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Персонал  - преподаватели,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тьюторы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лица которые будут переводить в электронный формат материалы.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Планирование затрат времени как на разработку так и на изучение. Для изучения оптимальной есть продолжительность  6-8 недель.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Дистанционній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курс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Дистанционный курс – это запланированная преподавателем деятельность по усвоению структурированной информации.</a:t>
            </a:r>
          </a:p>
          <a:p>
            <a:r>
              <a:rPr lang="uk-UA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Дистанционный</a:t>
            </a:r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курс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-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особая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основанная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использовании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современных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информационных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технологий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форма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представления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содержания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учебного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курса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Дистанционный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курс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является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основным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элементом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построения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обучения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использованием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технологий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дистанционного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обучения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Технология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дистанционного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обучения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совокупность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методов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форм и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способов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взаимодействия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с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человеком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процес се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самостоятельного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контролируемого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усвоения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определенного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ъ</a:t>
            </a:r>
            <a:r>
              <a:rPr lang="uk-UA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ема</a:t>
            </a:r>
            <a:r>
              <a:rPr lang="uk-U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знаний.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 может быть одна тема из учебного плана, спецкурс. Предварительно необходимо провести анализ . Анализу подвергается следующие вопросы:</a:t>
            </a:r>
          </a:p>
          <a:p>
            <a:pPr lvl="0"/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Четкое представление учебных целей всего курса:</a:t>
            </a:r>
          </a:p>
          <a:p>
            <a:pPr>
              <a:buFont typeface="Arial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Привить психомоторные или практические навыки (лучше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очнно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Дать глубокие знания теории и т.д.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Какое количество хочет обучаться на курсе.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Кто будет разрабатывать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самообучающие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материалы? Кто будет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поддерживаь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дистанционный курс. Есть ли технические  ресурсы для производства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мультимедийных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материалов и доставки учебных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матералов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поддержки коммуникационных контактов.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Шаг 2. Определите для какой целевой группы будут использованы дистанционные технологии обучения.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Кто будет обучаться: учащиеся, молодежь, только что закончившие школу, люди получающие вторую специальность.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Иными словами, чему должен учить ваш курс.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 этой точки зрения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составте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перечень знаний, умений и навыков который необходим вашим слушателям.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Включите в этот перечень также то , что требуется дать на уровне понимания или информации.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идеале хорошо сформулированная учебная цель должна содержать в себе: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Легко контролируемый  и видимый результат </a:t>
            </a:r>
          </a:p>
          <a:p>
            <a:pPr lvl="0">
              <a:buFont typeface="Arial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Данные или Условия, при которых этот результат  может быть достигнут</a:t>
            </a:r>
          </a:p>
          <a:p>
            <a:pPr lvl="0">
              <a:buFont typeface="Arial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Критерий, показывающий уровень достижения желаемого результата.    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Например: Изучив таблицу технических терминов (условие) учащиеся должны быть способны дать правильные определение (результат) по крайней мере 80% терминов (критерий или уровень).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Используя представление учебной цели в виде триады (условия)  слушатели должны уметь или быть способны  определять условия, результат, критерий достижения учебного результата (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резульат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и формулировать  учебные цели конкретной темы, модуля или курса.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FB0F-DE3A-4DF2-8BA9-94C6AB4AE337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8599A-6E44-4F84-9F07-82252F8B172B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498249-E248-4C9A-98FE-B1966080A45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8599A-6E44-4F84-9F07-82252F8B172B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498249-E248-4C9A-98FE-B1966080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8599A-6E44-4F84-9F07-82252F8B172B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498249-E248-4C9A-98FE-B1966080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8599A-6E44-4F84-9F07-82252F8B172B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498249-E248-4C9A-98FE-B1966080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8599A-6E44-4F84-9F07-82252F8B172B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498249-E248-4C9A-98FE-B1966080A45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8599A-6E44-4F84-9F07-82252F8B172B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498249-E248-4C9A-98FE-B1966080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8599A-6E44-4F84-9F07-82252F8B172B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498249-E248-4C9A-98FE-B1966080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8599A-6E44-4F84-9F07-82252F8B172B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498249-E248-4C9A-98FE-B1966080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8599A-6E44-4F84-9F07-82252F8B172B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498249-E248-4C9A-98FE-B1966080A45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8599A-6E44-4F84-9F07-82252F8B172B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498249-E248-4C9A-98FE-B1966080A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8599A-6E44-4F84-9F07-82252F8B172B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498249-E248-4C9A-98FE-B1966080A45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78599A-6E44-4F84-9F07-82252F8B172B}" type="datetimeFigureOut">
              <a:rPr lang="ru-RU" smtClean="0"/>
              <a:t>08.02.2012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6498249-E248-4C9A-98FE-B1966080A45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104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ПДС </a:t>
            </a:r>
            <a:br>
              <a:rPr lang="ru-RU" dirty="0" smtClean="0"/>
            </a:br>
            <a:r>
              <a:rPr lang="ru-RU" dirty="0" smtClean="0"/>
              <a:t>«Технология создания дистанционного курса»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00800" cy="1752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Занятие </a:t>
            </a:r>
            <a:r>
              <a:rPr lang="ru-RU" sz="2400" dirty="0" smtClean="0"/>
              <a:t>1. Планирование дистанционного курса. Структура дистанционного курса.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620688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8 февраля 2012 г.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4653136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Модератор: </a:t>
            </a:r>
            <a:r>
              <a:rPr lang="ru-RU" dirty="0" err="1" smtClean="0"/>
              <a:t>Сидельник</a:t>
            </a:r>
            <a:r>
              <a:rPr lang="ru-RU" dirty="0" smtClean="0"/>
              <a:t> Сергей </a:t>
            </a:r>
          </a:p>
          <a:p>
            <a:r>
              <a:rPr lang="ru-RU" dirty="0" smtClean="0"/>
              <a:t>Регистрация: 13.45-14.00</a:t>
            </a:r>
          </a:p>
          <a:p>
            <a:r>
              <a:rPr lang="ru-RU" dirty="0" smtClean="0"/>
              <a:t>Время </a:t>
            </a:r>
            <a:r>
              <a:rPr lang="ru-RU" dirty="0" err="1" smtClean="0"/>
              <a:t>вебинара</a:t>
            </a:r>
            <a:r>
              <a:rPr lang="ru-RU" dirty="0" smtClean="0"/>
              <a:t>: 14.00-15.00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Опишите </a:t>
            </a:r>
            <a:r>
              <a:rPr lang="ru-RU" sz="4000" dirty="0"/>
              <a:t>конкретные учебные цели </a:t>
            </a:r>
            <a:r>
              <a:rPr lang="ru-RU" sz="4000" dirty="0" smtClean="0"/>
              <a:t>Вашего </a:t>
            </a:r>
            <a:r>
              <a:rPr lang="ru-RU" sz="4000" dirty="0"/>
              <a:t>курса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Триада представления учебной цели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115616" y="1412776"/>
          <a:ext cx="7152456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Изучив </a:t>
            </a:r>
            <a:r>
              <a:rPr lang="ru-RU" dirty="0"/>
              <a:t>таблицу технических терминов </a:t>
            </a:r>
            <a:r>
              <a:rPr lang="ru-RU" dirty="0" smtClean="0"/>
              <a:t> </a:t>
            </a:r>
            <a:r>
              <a:rPr lang="ru-RU" dirty="0"/>
              <a:t>учащиеся должны быть способны дать правильные определение </a:t>
            </a:r>
            <a:r>
              <a:rPr lang="ru-RU" dirty="0" smtClean="0"/>
              <a:t> </a:t>
            </a:r>
            <a:r>
              <a:rPr lang="ru-RU" dirty="0"/>
              <a:t>по крайней мере 80% </a:t>
            </a:r>
            <a:r>
              <a:rPr lang="ru-RU" dirty="0" smtClean="0"/>
              <a:t>терминов.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Используя </a:t>
            </a:r>
            <a:r>
              <a:rPr lang="ru-RU" dirty="0"/>
              <a:t>представление учебной цели в виде триады </a:t>
            </a:r>
            <a:r>
              <a:rPr lang="ru-RU" dirty="0" smtClean="0"/>
              <a:t>  </a:t>
            </a:r>
            <a:r>
              <a:rPr lang="ru-RU" dirty="0"/>
              <a:t>слушатели должны </a:t>
            </a:r>
            <a:r>
              <a:rPr lang="ru-RU" dirty="0" smtClean="0"/>
              <a:t> </a:t>
            </a:r>
            <a:r>
              <a:rPr lang="ru-RU" dirty="0"/>
              <a:t>определять </a:t>
            </a:r>
            <a:r>
              <a:rPr lang="ru-RU" dirty="0" smtClean="0"/>
              <a:t>результаты, условия и  </a:t>
            </a:r>
            <a:r>
              <a:rPr lang="ru-RU" dirty="0"/>
              <a:t>критерий достижения учебного результата </a:t>
            </a:r>
            <a:r>
              <a:rPr lang="ru-RU" dirty="0" smtClean="0"/>
              <a:t> </a:t>
            </a:r>
            <a:r>
              <a:rPr lang="ru-RU" dirty="0"/>
              <a:t>и формулировать  учебные цели конкретной темы, модуля или курса.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Научиться проводить </a:t>
            </a:r>
            <a:r>
              <a:rPr lang="ru-RU" dirty="0" smtClean="0"/>
              <a:t>вычисления…</a:t>
            </a:r>
            <a:endParaRPr lang="ru-RU" dirty="0"/>
          </a:p>
          <a:p>
            <a:pPr lvl="0"/>
            <a:r>
              <a:rPr lang="ru-RU" dirty="0"/>
              <a:t>Ознакомится с </a:t>
            </a:r>
            <a:r>
              <a:rPr lang="ru-RU" dirty="0" smtClean="0"/>
              <a:t>материалом…</a:t>
            </a:r>
            <a:endParaRPr lang="ru-RU" dirty="0"/>
          </a:p>
          <a:p>
            <a:pPr lvl="0"/>
            <a:r>
              <a:rPr lang="ru-RU" dirty="0"/>
              <a:t>Изучить данный </a:t>
            </a:r>
            <a:r>
              <a:rPr lang="ru-RU" dirty="0" smtClean="0"/>
              <a:t>раздел…</a:t>
            </a:r>
            <a:endParaRPr lang="ru-RU" dirty="0"/>
          </a:p>
          <a:p>
            <a:pPr lvl="0"/>
            <a:r>
              <a:rPr lang="ru-RU" dirty="0" smtClean="0"/>
              <a:t>Уметь…</a:t>
            </a:r>
          </a:p>
          <a:p>
            <a:pPr lvl="0"/>
            <a:r>
              <a:rPr lang="ru-RU" dirty="0" smtClean="0"/>
              <a:t> Знать…</a:t>
            </a:r>
          </a:p>
          <a:p>
            <a:pPr lvl="0"/>
            <a:r>
              <a:rPr lang="ru-RU" dirty="0" smtClean="0"/>
              <a:t>Понимать…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Написать…</a:t>
            </a:r>
          </a:p>
          <a:p>
            <a:r>
              <a:rPr lang="ru-RU" dirty="0" smtClean="0"/>
              <a:t>Выделять…</a:t>
            </a:r>
          </a:p>
          <a:p>
            <a:r>
              <a:rPr lang="ru-RU" dirty="0" smtClean="0"/>
              <a:t>Демонстрировать…</a:t>
            </a:r>
          </a:p>
          <a:p>
            <a:r>
              <a:rPr lang="ru-RU" dirty="0" smtClean="0"/>
              <a:t>Соотносить ….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Продумайте</a:t>
            </a:r>
            <a:r>
              <a:rPr lang="ru-RU" dirty="0"/>
              <a:t>, </a:t>
            </a:r>
            <a:r>
              <a:rPr lang="ru-RU" dirty="0" smtClean="0"/>
              <a:t> </a:t>
            </a:r>
            <a:r>
              <a:rPr lang="ru-RU" dirty="0"/>
              <a:t>какому </a:t>
            </a:r>
            <a:r>
              <a:rPr lang="ru-RU" dirty="0" smtClean="0"/>
              <a:t>виду</a:t>
            </a:r>
          </a:p>
          <a:p>
            <a:pPr>
              <a:buNone/>
            </a:pPr>
            <a:r>
              <a:rPr lang="ru-RU" dirty="0" smtClean="0"/>
              <a:t>   интеллектуальной </a:t>
            </a:r>
            <a:r>
              <a:rPr lang="ru-RU" dirty="0"/>
              <a:t>деятельности </a:t>
            </a:r>
            <a:r>
              <a:rPr lang="ru-RU" dirty="0" smtClean="0"/>
              <a:t>вы хотите  научить </a:t>
            </a:r>
            <a:r>
              <a:rPr lang="ru-RU" dirty="0"/>
              <a:t>ваших слушателей и чего требуете </a:t>
            </a:r>
            <a:r>
              <a:rPr lang="ru-RU" dirty="0" smtClean="0"/>
              <a:t>от них:</a:t>
            </a:r>
          </a:p>
          <a:p>
            <a:r>
              <a:rPr lang="ru-RU" dirty="0" smtClean="0"/>
              <a:t>Знаний…</a:t>
            </a:r>
          </a:p>
          <a:p>
            <a:r>
              <a:rPr lang="ru-RU" dirty="0" smtClean="0"/>
              <a:t>Пониманий…</a:t>
            </a:r>
          </a:p>
          <a:p>
            <a:r>
              <a:rPr lang="ru-RU" dirty="0" smtClean="0"/>
              <a:t>Умений….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Решите</a:t>
            </a:r>
            <a:r>
              <a:rPr lang="ru-RU" sz="4000" dirty="0"/>
              <a:t>, какие учебные, информационные и другие ресурсы необходимы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Шаг </a:t>
            </a:r>
            <a:r>
              <a:rPr lang="ru-RU" dirty="0" smtClean="0"/>
              <a:t>5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 smtClean="0"/>
              <a:t>Составьте структуру и краткое описание Вашего курса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7527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32656"/>
            <a:ext cx="2520280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Предмет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340768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Ориентировочный блок</a:t>
            </a:r>
            <a:endParaRPr lang="uk-UA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204864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Инструктивно-методический  блок</a:t>
            </a:r>
            <a:endParaRPr lang="uk-UA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3068960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Содержательный блок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3933056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Блок и</a:t>
            </a:r>
            <a:r>
              <a:rPr lang="ru-RU" sz="1600" dirty="0" err="1" smtClean="0"/>
              <a:t>нформационного</a:t>
            </a:r>
            <a:r>
              <a:rPr lang="ru-RU" sz="1600" dirty="0" smtClean="0"/>
              <a:t> обеспечения</a:t>
            </a:r>
            <a:endParaRPr lang="uk-UA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4797152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Оценочн</a:t>
            </a:r>
            <a:r>
              <a:rPr lang="ru-RU" dirty="0" smtClean="0"/>
              <a:t>ы</a:t>
            </a:r>
            <a:r>
              <a:rPr lang="uk-UA" dirty="0" smtClean="0"/>
              <a:t>й блок</a:t>
            </a:r>
            <a:endParaRPr lang="uk-UA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259632" y="764704"/>
            <a:ext cx="0" cy="424847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5" idx="1"/>
          </p:cNvCxnSpPr>
          <p:nvPr/>
        </p:nvCxnSpPr>
        <p:spPr>
          <a:xfrm>
            <a:off x="1259632" y="15567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259632" y="24208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259632" y="32849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258484" y="414908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268016" y="501317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09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348880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Технология  создания дистанционного курса</a:t>
            </a:r>
            <a:endParaRPr lang="ru-RU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1340768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Ориентировочный блок</a:t>
            </a:r>
            <a:endParaRPr lang="uk-UA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204864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Инструктивно-методический  блок</a:t>
            </a:r>
            <a:endParaRPr lang="uk-UA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3068960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Содержательный блок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3933056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Блок и</a:t>
            </a:r>
            <a:r>
              <a:rPr lang="ru-RU" sz="1600" dirty="0" err="1" smtClean="0"/>
              <a:t>нформационного</a:t>
            </a:r>
            <a:r>
              <a:rPr lang="ru-RU" sz="1600" dirty="0" smtClean="0"/>
              <a:t> обеспечения</a:t>
            </a:r>
            <a:endParaRPr lang="uk-UA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4797152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Оценочн</a:t>
            </a:r>
            <a:r>
              <a:rPr lang="ru-RU" dirty="0" smtClean="0"/>
              <a:t>ы</a:t>
            </a:r>
            <a:r>
              <a:rPr lang="uk-UA" dirty="0" smtClean="0"/>
              <a:t>й блок</a:t>
            </a:r>
            <a:endParaRPr lang="uk-UA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259632" y="764704"/>
            <a:ext cx="0" cy="424847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5" idx="1"/>
          </p:cNvCxnSpPr>
          <p:nvPr/>
        </p:nvCxnSpPr>
        <p:spPr>
          <a:xfrm>
            <a:off x="1259632" y="15567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259632" y="24208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259632" y="32849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258484" y="414908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268016" y="501317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115616" y="332656"/>
            <a:ext cx="2520280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Предмет</a:t>
            </a:r>
            <a:endParaRPr lang="uk-UA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076056" y="1340768"/>
            <a:ext cx="3312368" cy="38884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5220072" y="1556792"/>
            <a:ext cx="30243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Информация о разработчике курса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Пояснительная записка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Объем курса (продолжительность)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Организация учебного процесса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Виды учебной работы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Содержание разделов курса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Технологическая реализация курса</a:t>
            </a:r>
            <a:endParaRPr lang="uk-UA" dirty="0"/>
          </a:p>
        </p:txBody>
      </p:sp>
      <p:cxnSp>
        <p:nvCxnSpPr>
          <p:cNvPr id="12" name="Прямая со стрелкой 11"/>
          <p:cNvCxnSpPr>
            <a:stCxn id="5" idx="3"/>
          </p:cNvCxnSpPr>
          <p:nvPr/>
        </p:nvCxnSpPr>
        <p:spPr>
          <a:xfrm>
            <a:off x="4283968" y="155679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546516" y="2060848"/>
            <a:ext cx="2809460" cy="331236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760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32656"/>
            <a:ext cx="2520280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Предмет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340768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Ориентировочный блок</a:t>
            </a:r>
            <a:endParaRPr lang="uk-UA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204864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Инструктивно-методический  блок</a:t>
            </a:r>
            <a:endParaRPr lang="uk-UA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3068960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Содержательный блок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3933056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Блок и</a:t>
            </a:r>
            <a:r>
              <a:rPr lang="ru-RU" sz="1600" dirty="0" err="1" smtClean="0"/>
              <a:t>нформационного</a:t>
            </a:r>
            <a:r>
              <a:rPr lang="ru-RU" sz="1600" dirty="0" smtClean="0"/>
              <a:t> обеспечения</a:t>
            </a:r>
            <a:endParaRPr lang="uk-UA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4797152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Оценочн</a:t>
            </a:r>
            <a:r>
              <a:rPr lang="ru-RU" dirty="0" smtClean="0"/>
              <a:t>ы</a:t>
            </a:r>
            <a:r>
              <a:rPr lang="uk-UA" dirty="0" smtClean="0"/>
              <a:t>й блок</a:t>
            </a:r>
            <a:endParaRPr lang="uk-UA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259632" y="764704"/>
            <a:ext cx="0" cy="424847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5" idx="1"/>
          </p:cNvCxnSpPr>
          <p:nvPr/>
        </p:nvCxnSpPr>
        <p:spPr>
          <a:xfrm>
            <a:off x="1259632" y="15567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259632" y="24208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259632" y="32849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258484" y="414908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268016" y="501317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5076056" y="1340768"/>
            <a:ext cx="3312368" cy="38884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TextBox 1"/>
          <p:cNvSpPr txBox="1"/>
          <p:nvPr/>
        </p:nvSpPr>
        <p:spPr>
          <a:xfrm>
            <a:off x="5292080" y="1556792"/>
            <a:ext cx="29523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Анотация</a:t>
            </a:r>
            <a:r>
              <a:rPr lang="ru-RU" dirty="0" smtClean="0"/>
              <a:t> курса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Глосарий</a:t>
            </a:r>
            <a:r>
              <a:rPr lang="ru-RU" dirty="0" smtClean="0"/>
              <a:t> курса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ЧаВо</a:t>
            </a:r>
            <a:r>
              <a:rPr lang="ru-RU" dirty="0" smtClean="0"/>
              <a:t> (Часто задаваемые вопросы)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Правила сетевого этикета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Рекомендации по работе с курсом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Как эффективно учиться самостоятельно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Система оценивания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46516" y="1196752"/>
            <a:ext cx="2881468" cy="72008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1546516" y="2987953"/>
            <a:ext cx="2809460" cy="224124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9" name="Прямая со стрелкой 18"/>
          <p:cNvCxnSpPr>
            <a:stCxn id="6" idx="3"/>
          </p:cNvCxnSpPr>
          <p:nvPr/>
        </p:nvCxnSpPr>
        <p:spPr>
          <a:xfrm>
            <a:off x="4283968" y="242088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50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32656"/>
            <a:ext cx="2520280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Предмет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340768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Ориентировочный блок</a:t>
            </a:r>
            <a:endParaRPr lang="uk-UA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204864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Инструктивно-методический  блок</a:t>
            </a:r>
            <a:endParaRPr lang="uk-UA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3068960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Содержательный блок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3933056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Блок и</a:t>
            </a:r>
            <a:r>
              <a:rPr lang="ru-RU" sz="1600" dirty="0" err="1" smtClean="0"/>
              <a:t>нформационного</a:t>
            </a:r>
            <a:r>
              <a:rPr lang="ru-RU" sz="1600" dirty="0" smtClean="0"/>
              <a:t> обеспечения</a:t>
            </a:r>
            <a:endParaRPr lang="uk-UA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4797152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Оценочн</a:t>
            </a:r>
            <a:r>
              <a:rPr lang="ru-RU" dirty="0" smtClean="0"/>
              <a:t>ы</a:t>
            </a:r>
            <a:r>
              <a:rPr lang="uk-UA" dirty="0" smtClean="0"/>
              <a:t>й блок</a:t>
            </a:r>
            <a:endParaRPr lang="uk-UA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259632" y="764704"/>
            <a:ext cx="0" cy="424847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5" idx="1"/>
          </p:cNvCxnSpPr>
          <p:nvPr/>
        </p:nvCxnSpPr>
        <p:spPr>
          <a:xfrm>
            <a:off x="1259632" y="15567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259632" y="24208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259632" y="32849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258484" y="414908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268016" y="501317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5076056" y="1340768"/>
            <a:ext cx="3312368" cy="38884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TextBox 1"/>
          <p:cNvSpPr txBox="1"/>
          <p:nvPr/>
        </p:nvSpPr>
        <p:spPr>
          <a:xfrm>
            <a:off x="5292080" y="1556792"/>
            <a:ext cx="288032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Модуль 1 (Тема 1)</a:t>
            </a:r>
          </a:p>
          <a:p>
            <a:r>
              <a:rPr lang="ru-RU" dirty="0" smtClean="0"/>
              <a:t>……….</a:t>
            </a:r>
          </a:p>
          <a:p>
            <a:r>
              <a:rPr lang="ru-RU" dirty="0" smtClean="0"/>
              <a:t>Модуль </a:t>
            </a:r>
            <a:r>
              <a:rPr lang="en-US" sz="1600" dirty="0" smtClean="0"/>
              <a:t>N</a:t>
            </a:r>
            <a:r>
              <a:rPr lang="en-US" dirty="0" smtClean="0"/>
              <a:t> </a:t>
            </a:r>
            <a:r>
              <a:rPr lang="uk-UA" dirty="0" smtClean="0"/>
              <a:t>(Тема </a:t>
            </a:r>
            <a:r>
              <a:rPr lang="en-US" sz="1600" dirty="0" smtClean="0"/>
              <a:t>N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/>
              <a:t>Учебная цель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/>
              <a:t>Ключевые слова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/>
              <a:t>Инструктивно-методический блок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/>
              <a:t>Содержательный блок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/>
              <a:t>Контрольно-оценочный блок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/>
              <a:t>Итоги</a:t>
            </a:r>
          </a:p>
          <a:p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46516" y="1268760"/>
            <a:ext cx="2809460" cy="151216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1546516" y="3933056"/>
            <a:ext cx="2809460" cy="144016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9" name="Прямая со стрелкой 18"/>
          <p:cNvCxnSpPr>
            <a:stCxn id="7" idx="3"/>
            <a:endCxn id="18" idx="1"/>
          </p:cNvCxnSpPr>
          <p:nvPr/>
        </p:nvCxnSpPr>
        <p:spPr>
          <a:xfrm>
            <a:off x="4283968" y="328498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24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32656"/>
            <a:ext cx="2520280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Предмет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340768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Ориентировочный блок</a:t>
            </a:r>
            <a:endParaRPr lang="uk-UA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204864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Инструктивно-методический  блок</a:t>
            </a:r>
            <a:endParaRPr lang="uk-UA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3068960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Содержательный блок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3933056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Блок и</a:t>
            </a:r>
            <a:r>
              <a:rPr lang="ru-RU" sz="1600" dirty="0" err="1" smtClean="0"/>
              <a:t>нформационного</a:t>
            </a:r>
            <a:r>
              <a:rPr lang="ru-RU" sz="1600" dirty="0" smtClean="0"/>
              <a:t> обеспечения</a:t>
            </a:r>
            <a:endParaRPr lang="uk-UA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4797152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Оценочн</a:t>
            </a:r>
            <a:r>
              <a:rPr lang="ru-RU" dirty="0" smtClean="0"/>
              <a:t>ы</a:t>
            </a:r>
            <a:r>
              <a:rPr lang="uk-UA" dirty="0" smtClean="0"/>
              <a:t>й блок</a:t>
            </a:r>
            <a:endParaRPr lang="uk-UA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259632" y="764704"/>
            <a:ext cx="0" cy="424847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5" idx="1"/>
          </p:cNvCxnSpPr>
          <p:nvPr/>
        </p:nvCxnSpPr>
        <p:spPr>
          <a:xfrm>
            <a:off x="1259632" y="15567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259632" y="24208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259632" y="32849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258484" y="414908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268016" y="501317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5076056" y="1340768"/>
            <a:ext cx="3312368" cy="3888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5364088" y="1772816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Глоссарий курса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Ссылки на </a:t>
            </a:r>
            <a:r>
              <a:rPr lang="ru-RU" dirty="0" err="1" smtClean="0"/>
              <a:t>интернет-ресурсы</a:t>
            </a:r>
            <a:r>
              <a:rPr lang="ru-RU" dirty="0" smtClean="0"/>
              <a:t> на дополнительные материалы по теме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Литература для самостоятельного изучения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46516" y="1196752"/>
            <a:ext cx="2809460" cy="244827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угольник 11"/>
          <p:cNvSpPr/>
          <p:nvPr/>
        </p:nvSpPr>
        <p:spPr>
          <a:xfrm>
            <a:off x="1546516" y="4725144"/>
            <a:ext cx="2809460" cy="64807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20" name="Прямая со стрелкой 19"/>
          <p:cNvCxnSpPr>
            <a:stCxn id="8" idx="3"/>
          </p:cNvCxnSpPr>
          <p:nvPr/>
        </p:nvCxnSpPr>
        <p:spPr>
          <a:xfrm>
            <a:off x="4283968" y="414908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12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32656"/>
            <a:ext cx="2520280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Предмет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340768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Ориентировочный блок</a:t>
            </a:r>
            <a:endParaRPr lang="uk-UA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204864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Инструктивно-методический  блок</a:t>
            </a:r>
            <a:endParaRPr lang="uk-UA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3068960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Содержательный блок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3933056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Блок и</a:t>
            </a:r>
            <a:r>
              <a:rPr lang="ru-RU" sz="1600" dirty="0" err="1" smtClean="0"/>
              <a:t>нформационного</a:t>
            </a:r>
            <a:r>
              <a:rPr lang="ru-RU" sz="1600" dirty="0" smtClean="0"/>
              <a:t> обеспечения</a:t>
            </a:r>
            <a:endParaRPr lang="uk-UA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4797152"/>
            <a:ext cx="273630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Оценочн</a:t>
            </a:r>
            <a:r>
              <a:rPr lang="ru-RU" dirty="0" smtClean="0"/>
              <a:t>ы</a:t>
            </a:r>
            <a:r>
              <a:rPr lang="uk-UA" dirty="0" smtClean="0"/>
              <a:t>й блок</a:t>
            </a:r>
            <a:endParaRPr lang="uk-UA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259632" y="764704"/>
            <a:ext cx="0" cy="424847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5" idx="1"/>
          </p:cNvCxnSpPr>
          <p:nvPr/>
        </p:nvCxnSpPr>
        <p:spPr>
          <a:xfrm>
            <a:off x="1259632" y="15567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259632" y="24208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259632" y="32849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258484" y="414908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268016" y="501317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5076056" y="1340768"/>
            <a:ext cx="3312368" cy="38884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TextBox 1"/>
          <p:cNvSpPr txBox="1"/>
          <p:nvPr/>
        </p:nvSpPr>
        <p:spPr>
          <a:xfrm>
            <a:off x="5364088" y="1556792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Итоговый тест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Бально</a:t>
            </a:r>
            <a:r>
              <a:rPr lang="ru-RU" dirty="0" smtClean="0"/>
              <a:t>-рейтинговая система оценивания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Журнал </a:t>
            </a:r>
            <a:r>
              <a:rPr lang="ru-RU" dirty="0"/>
              <a:t>успешности </a:t>
            </a:r>
          </a:p>
          <a:p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1546516" y="1268760"/>
            <a:ext cx="2881468" cy="331236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2" name="Прямая со стрелкой 11"/>
          <p:cNvCxnSpPr>
            <a:stCxn id="9" idx="3"/>
          </p:cNvCxnSpPr>
          <p:nvPr/>
        </p:nvCxnSpPr>
        <p:spPr>
          <a:xfrm>
            <a:off x="4283968" y="501317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48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Первые 5 Шагов навстречу собственному дистанционному курсу 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997424"/>
          </a:xfrm>
        </p:spPr>
        <p:txBody>
          <a:bodyPr>
            <a:normAutofit fontScale="92500"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2600" dirty="0"/>
              <a:t>Выберите  предмет которому Вы предполагаете </a:t>
            </a:r>
            <a:r>
              <a:rPr lang="ru-RU" sz="2600" dirty="0" smtClean="0"/>
              <a:t>обучать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600" dirty="0"/>
              <a:t>Определите  целевую группу, для которой  будут использованы дистанционные </a:t>
            </a:r>
            <a:r>
              <a:rPr lang="ru-RU" sz="2600" dirty="0" smtClean="0"/>
              <a:t>технологии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600" dirty="0"/>
              <a:t>Опишите конкретные учебные цели Вашего </a:t>
            </a:r>
            <a:r>
              <a:rPr lang="ru-RU" sz="2600" dirty="0" smtClean="0"/>
              <a:t>курса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600" dirty="0"/>
              <a:t>Решите, какие учебные, информационные и другие ресурсы </a:t>
            </a:r>
            <a:r>
              <a:rPr lang="ru-RU" sz="2600" dirty="0" smtClean="0"/>
              <a:t>необходимы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600" dirty="0"/>
              <a:t>Составьте структуру и краткое описание Вашего курса</a:t>
            </a:r>
            <a:endParaRPr lang="uk-UA" sz="26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5019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 smtClean="0"/>
              <a:t>1. До следующего  </a:t>
            </a:r>
            <a:r>
              <a:rPr lang="ru-RU" dirty="0" err="1" smtClean="0"/>
              <a:t>вебинара</a:t>
            </a:r>
            <a:r>
              <a:rPr lang="ru-RU" dirty="0" smtClean="0"/>
              <a:t> сделайте </a:t>
            </a:r>
          </a:p>
          <a:p>
            <a:pPr marL="82296" indent="0">
              <a:buNone/>
            </a:pPr>
            <a:r>
              <a:rPr lang="ru-RU" dirty="0"/>
              <a:t>п</a:t>
            </a:r>
            <a:r>
              <a:rPr lang="ru-RU" dirty="0" smtClean="0"/>
              <a:t>ервые 4 </a:t>
            </a:r>
            <a:r>
              <a:rPr lang="uk-UA" dirty="0" smtClean="0"/>
              <a:t>Шага по </a:t>
            </a:r>
            <a:r>
              <a:rPr lang="uk-UA" dirty="0" err="1" smtClean="0"/>
              <a:t>созданию</a:t>
            </a:r>
            <a:r>
              <a:rPr lang="uk-UA" dirty="0" smtClean="0"/>
              <a:t> </a:t>
            </a:r>
            <a:r>
              <a:rPr lang="uk-UA" dirty="0" err="1" smtClean="0"/>
              <a:t>своего</a:t>
            </a:r>
            <a:r>
              <a:rPr lang="uk-UA" dirty="0" smtClean="0"/>
              <a:t> </a:t>
            </a:r>
            <a:r>
              <a:rPr lang="uk-UA" dirty="0" err="1" smtClean="0"/>
              <a:t>дистанционного</a:t>
            </a:r>
            <a:r>
              <a:rPr lang="uk-UA" dirty="0" smtClean="0"/>
              <a:t> </a:t>
            </a:r>
            <a:r>
              <a:rPr lang="uk-UA" dirty="0" err="1" smtClean="0"/>
              <a:t>курса</a:t>
            </a:r>
            <a:r>
              <a:rPr lang="uk-UA" dirty="0" smtClean="0"/>
              <a:t>. </a:t>
            </a:r>
          </a:p>
          <a:p>
            <a:pPr marL="82296" indent="0">
              <a:buNone/>
            </a:pPr>
            <a:r>
              <a:rPr lang="ru-RU" dirty="0" smtClean="0"/>
              <a:t>2. Подумайте над Шагом 5.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0012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104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ПДС </a:t>
            </a:r>
            <a:br>
              <a:rPr lang="ru-RU" dirty="0" smtClean="0"/>
            </a:br>
            <a:r>
              <a:rPr lang="ru-RU" dirty="0" smtClean="0"/>
              <a:t>«Технология создания дистанционного курса»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00800" cy="1752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Занятие 2. Разработка содержания модуля.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620688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15 марта </a:t>
            </a:r>
            <a:r>
              <a:rPr lang="ru-RU" sz="2400" b="1" dirty="0" smtClean="0">
                <a:solidFill>
                  <a:srgbClr val="FF0000"/>
                </a:solidFill>
              </a:rPr>
              <a:t>2012 г.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4653136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Модератор: </a:t>
            </a:r>
            <a:r>
              <a:rPr lang="ru-RU" dirty="0" err="1" smtClean="0"/>
              <a:t>Сидельник</a:t>
            </a:r>
            <a:r>
              <a:rPr lang="ru-RU" dirty="0" smtClean="0"/>
              <a:t> Сергей </a:t>
            </a:r>
          </a:p>
          <a:p>
            <a:r>
              <a:rPr lang="ru-RU" dirty="0" smtClean="0"/>
              <a:t>Регистрация: 13.45-14.00</a:t>
            </a:r>
          </a:p>
          <a:p>
            <a:r>
              <a:rPr lang="ru-RU" dirty="0" smtClean="0"/>
              <a:t>Время </a:t>
            </a:r>
            <a:r>
              <a:rPr lang="ru-RU" dirty="0" err="1" smtClean="0"/>
              <a:t>вебинара</a:t>
            </a:r>
            <a:r>
              <a:rPr lang="ru-RU" dirty="0" smtClean="0"/>
              <a:t>: 14.00-15.00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3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36712"/>
            <a:ext cx="3754992" cy="532859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5688123" y="4941168"/>
            <a:ext cx="297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Донецький </a:t>
            </a:r>
            <a:r>
              <a:rPr lang="uk-UA" dirty="0" err="1" smtClean="0"/>
              <a:t>облІППО</a:t>
            </a:r>
            <a:endParaRPr lang="uk-UA" dirty="0" smtClean="0"/>
          </a:p>
          <a:p>
            <a:r>
              <a:rPr lang="uk-UA" dirty="0" smtClean="0"/>
              <a:t>062 348-92-02</a:t>
            </a:r>
          </a:p>
          <a:p>
            <a:r>
              <a:rPr lang="uk-UA" dirty="0" smtClean="0"/>
              <a:t>062 345-55-86</a:t>
            </a:r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938" y="215770"/>
            <a:ext cx="3579550" cy="62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10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Опрос 2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 smtClean="0"/>
              <a:t>Оправдались ли Ваши ожидания от сегодняшнего </a:t>
            </a:r>
            <a:r>
              <a:rPr lang="ru-RU" dirty="0" err="1" smtClean="0"/>
              <a:t>вебинара</a:t>
            </a:r>
            <a:r>
              <a:rPr lang="ru-RU" dirty="0" smtClean="0"/>
              <a:t>?</a:t>
            </a:r>
          </a:p>
          <a:p>
            <a:pPr marL="596646" indent="-514350">
              <a:buAutoNum type="arabicPeriod"/>
            </a:pPr>
            <a:r>
              <a:rPr lang="ru-RU" dirty="0" smtClean="0"/>
              <a:t>Нет</a:t>
            </a:r>
          </a:p>
          <a:p>
            <a:pPr marL="596646" indent="-514350">
              <a:buAutoNum type="arabicPeriod"/>
            </a:pPr>
            <a:r>
              <a:rPr lang="ru-RU" dirty="0" smtClean="0"/>
              <a:t>Частично</a:t>
            </a:r>
          </a:p>
          <a:p>
            <a:pPr marL="596646" indent="-514350">
              <a:buAutoNum type="arabicPeriod"/>
            </a:pPr>
            <a:r>
              <a:rPr lang="ru-RU" dirty="0" smtClean="0"/>
              <a:t>В большей степени Да</a:t>
            </a:r>
          </a:p>
          <a:p>
            <a:pPr marL="596646" indent="-514350">
              <a:buAutoNum type="arabicPeriod"/>
            </a:pPr>
            <a:r>
              <a:rPr lang="ru-RU" dirty="0" smtClean="0"/>
              <a:t>Да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527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348880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Технология</a:t>
            </a:r>
            <a:r>
              <a:rPr lang="ru-RU" sz="4000" dirty="0" smtClean="0"/>
              <a:t>  </a:t>
            </a:r>
            <a:r>
              <a:rPr lang="ru-RU" sz="4000" dirty="0" smtClean="0">
                <a:solidFill>
                  <a:schemeClr val="bg1">
                    <a:lumMod val="65000"/>
                  </a:schemeClr>
                </a:solidFill>
              </a:rPr>
              <a:t>создания дистанционного курса</a:t>
            </a:r>
            <a:endParaRPr lang="ru-RU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Выноска 3 (с границей) 6"/>
          <p:cNvSpPr/>
          <p:nvPr/>
        </p:nvSpPr>
        <p:spPr>
          <a:xfrm>
            <a:off x="971600" y="404664"/>
            <a:ext cx="7632848" cy="1656184"/>
          </a:xfrm>
          <a:prstGeom prst="accentCallout3">
            <a:avLst>
              <a:gd name="adj1" fmla="val 17898"/>
              <a:gd name="adj2" fmla="val -1753"/>
              <a:gd name="adj3" fmla="val 18750"/>
              <a:gd name="adj4" fmla="val -6206"/>
              <a:gd name="adj5" fmla="val 100000"/>
              <a:gd name="adj6" fmla="val -6375"/>
              <a:gd name="adj7" fmla="val 134255"/>
              <a:gd name="adj8" fmla="val 1427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b="1" dirty="0" err="1"/>
              <a:t>Технология</a:t>
            </a:r>
            <a:r>
              <a:rPr lang="uk-UA" dirty="0"/>
              <a:t> — </a:t>
            </a:r>
            <a:r>
              <a:rPr lang="uk-UA" b="1" dirty="0"/>
              <a:t>комплекс </a:t>
            </a:r>
            <a:r>
              <a:rPr lang="uk-UA" b="1" dirty="0" err="1"/>
              <a:t>организационных</a:t>
            </a:r>
            <a:r>
              <a:rPr lang="uk-UA" b="1" dirty="0"/>
              <a:t> мер, </a:t>
            </a:r>
            <a:r>
              <a:rPr lang="uk-UA" b="1" dirty="0" err="1"/>
              <a:t>операций</a:t>
            </a:r>
            <a:r>
              <a:rPr lang="uk-UA" b="1" dirty="0"/>
              <a:t> и </a:t>
            </a:r>
            <a:r>
              <a:rPr lang="uk-UA" b="1" dirty="0" err="1"/>
              <a:t>приемов</a:t>
            </a:r>
            <a:r>
              <a:rPr lang="uk-UA" b="1" dirty="0"/>
              <a:t>, </a:t>
            </a:r>
            <a:r>
              <a:rPr lang="uk-UA" b="1" dirty="0" err="1"/>
              <a:t>направленных</a:t>
            </a:r>
            <a:r>
              <a:rPr lang="uk-UA" dirty="0"/>
              <a:t> на </a:t>
            </a:r>
            <a:r>
              <a:rPr lang="uk-UA" dirty="0" err="1"/>
              <a:t>изготовление</a:t>
            </a:r>
            <a:r>
              <a:rPr lang="uk-UA" dirty="0"/>
              <a:t>, </a:t>
            </a:r>
            <a:r>
              <a:rPr lang="uk-UA" dirty="0" err="1"/>
              <a:t>обслуживание</a:t>
            </a:r>
            <a:r>
              <a:rPr lang="uk-UA" dirty="0"/>
              <a:t>, ремонт, </a:t>
            </a:r>
            <a:r>
              <a:rPr lang="uk-UA" dirty="0" err="1"/>
              <a:t>эксплуатацию</a:t>
            </a:r>
            <a:r>
              <a:rPr lang="uk-UA" dirty="0"/>
              <a:t> и/</a:t>
            </a:r>
            <a:r>
              <a:rPr lang="uk-UA" dirty="0" err="1"/>
              <a:t>или</a:t>
            </a:r>
            <a:r>
              <a:rPr lang="uk-UA" dirty="0"/>
              <a:t> </a:t>
            </a:r>
            <a:r>
              <a:rPr lang="uk-UA" dirty="0" err="1"/>
              <a:t>утилизацию</a:t>
            </a:r>
            <a:r>
              <a:rPr lang="uk-UA" dirty="0"/>
              <a:t> </a:t>
            </a:r>
            <a:r>
              <a:rPr lang="uk-UA" dirty="0" err="1"/>
              <a:t>изделия</a:t>
            </a:r>
            <a:r>
              <a:rPr lang="uk-UA" dirty="0"/>
              <a:t> с </a:t>
            </a:r>
            <a:r>
              <a:rPr lang="uk-UA" b="1" dirty="0" err="1"/>
              <a:t>номинальным</a:t>
            </a:r>
            <a:r>
              <a:rPr lang="uk-UA" b="1" dirty="0"/>
              <a:t> </a:t>
            </a:r>
            <a:r>
              <a:rPr lang="uk-UA" b="1" dirty="0" err="1"/>
              <a:t>качеством</a:t>
            </a:r>
            <a:r>
              <a:rPr lang="uk-UA" b="1" dirty="0"/>
              <a:t> и </a:t>
            </a:r>
            <a:r>
              <a:rPr lang="uk-UA" b="1" dirty="0" err="1"/>
              <a:t>оптимальными</a:t>
            </a:r>
            <a:r>
              <a:rPr lang="uk-UA" b="1" dirty="0"/>
              <a:t> затратами</a:t>
            </a:r>
            <a:r>
              <a:rPr lang="uk-UA" dirty="0"/>
              <a:t>, и </a:t>
            </a:r>
            <a:r>
              <a:rPr lang="uk-UA" dirty="0" err="1"/>
              <a:t>обусловленных</a:t>
            </a:r>
            <a:r>
              <a:rPr lang="uk-UA" dirty="0"/>
              <a:t> </a:t>
            </a:r>
            <a:r>
              <a:rPr lang="uk-UA" dirty="0" err="1"/>
              <a:t>текущим</a:t>
            </a:r>
            <a:r>
              <a:rPr lang="uk-UA" dirty="0"/>
              <a:t> </a:t>
            </a:r>
            <a:r>
              <a:rPr lang="uk-UA" dirty="0" err="1"/>
              <a:t>уровнем</a:t>
            </a:r>
            <a:r>
              <a:rPr lang="uk-UA" dirty="0"/>
              <a:t> </a:t>
            </a:r>
            <a:r>
              <a:rPr lang="uk-UA" dirty="0" err="1"/>
              <a:t>развития</a:t>
            </a:r>
            <a:r>
              <a:rPr lang="uk-UA" dirty="0"/>
              <a:t> науки, </a:t>
            </a:r>
            <a:r>
              <a:rPr lang="uk-UA" dirty="0" err="1"/>
              <a:t>техники</a:t>
            </a:r>
            <a:r>
              <a:rPr lang="uk-UA" dirty="0"/>
              <a:t> и </a:t>
            </a:r>
            <a:r>
              <a:rPr lang="uk-UA" dirty="0" err="1"/>
              <a:t>общества</a:t>
            </a:r>
            <a:r>
              <a:rPr lang="uk-UA" dirty="0"/>
              <a:t> в </a:t>
            </a:r>
            <a:r>
              <a:rPr lang="uk-UA" dirty="0" err="1"/>
              <a:t>целом</a:t>
            </a:r>
            <a:r>
              <a:rPr lang="uk-UA" dirty="0"/>
              <a:t>.</a:t>
            </a:r>
            <a:endParaRPr lang="ru-RU" dirty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348880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>
                    <a:lumMod val="65000"/>
                  </a:schemeClr>
                </a:solidFill>
              </a:rPr>
              <a:t>Технология  создания </a:t>
            </a:r>
            <a:r>
              <a:rPr lang="ru-RU" sz="4000" dirty="0" smtClean="0">
                <a:solidFill>
                  <a:srgbClr val="92D050"/>
                </a:solidFill>
              </a:rPr>
              <a:t>дистанционного курса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3" name="Выноска 3 (с границей) 2"/>
          <p:cNvSpPr/>
          <p:nvPr/>
        </p:nvSpPr>
        <p:spPr>
          <a:xfrm>
            <a:off x="1043608" y="4149080"/>
            <a:ext cx="7200800" cy="2016224"/>
          </a:xfrm>
          <a:prstGeom prst="accentCallout3">
            <a:avLst>
              <a:gd name="adj1" fmla="val 26416"/>
              <a:gd name="adj2" fmla="val -3172"/>
              <a:gd name="adj3" fmla="val 26415"/>
              <a:gd name="adj4" fmla="val -8618"/>
              <a:gd name="adj5" fmla="val -23281"/>
              <a:gd name="adj6" fmla="val -8682"/>
              <a:gd name="adj7" fmla="val -38423"/>
              <a:gd name="adj8" fmla="val 1093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/>
              <a:t>Дистанционный курс </a:t>
            </a:r>
            <a:r>
              <a:rPr lang="ru-RU" dirty="0"/>
              <a:t>– это запланированная преподавателем деятельность по усвоению структурированной информации.</a:t>
            </a:r>
          </a:p>
          <a:p>
            <a:r>
              <a:rPr lang="uk-UA" b="1" dirty="0" err="1"/>
              <a:t>Дистанционный</a:t>
            </a:r>
            <a:r>
              <a:rPr lang="uk-UA" b="1" dirty="0"/>
              <a:t> курс</a:t>
            </a:r>
            <a:r>
              <a:rPr lang="uk-UA" dirty="0"/>
              <a:t> - </a:t>
            </a:r>
            <a:r>
              <a:rPr lang="uk-UA" dirty="0" err="1"/>
              <a:t>особая</a:t>
            </a:r>
            <a:r>
              <a:rPr lang="uk-UA" dirty="0"/>
              <a:t>, </a:t>
            </a:r>
            <a:r>
              <a:rPr lang="uk-UA" dirty="0" err="1"/>
              <a:t>основанная</a:t>
            </a:r>
            <a:r>
              <a:rPr lang="uk-UA" dirty="0"/>
              <a:t> на </a:t>
            </a:r>
            <a:r>
              <a:rPr lang="uk-UA" dirty="0" err="1"/>
              <a:t>использовании</a:t>
            </a:r>
            <a:r>
              <a:rPr lang="uk-UA" dirty="0"/>
              <a:t> </a:t>
            </a:r>
            <a:r>
              <a:rPr lang="uk-UA" dirty="0" err="1"/>
              <a:t>современных</a:t>
            </a:r>
            <a:r>
              <a:rPr lang="uk-UA" dirty="0"/>
              <a:t> </a:t>
            </a:r>
            <a:r>
              <a:rPr lang="uk-UA" dirty="0" err="1"/>
              <a:t>информационных</a:t>
            </a:r>
            <a:r>
              <a:rPr lang="uk-UA" dirty="0"/>
              <a:t> </a:t>
            </a:r>
            <a:r>
              <a:rPr lang="uk-UA" dirty="0" err="1"/>
              <a:t>технологий</a:t>
            </a:r>
            <a:r>
              <a:rPr lang="uk-UA" dirty="0"/>
              <a:t>, форма </a:t>
            </a:r>
            <a:r>
              <a:rPr lang="uk-UA" dirty="0" err="1"/>
              <a:t>представления</a:t>
            </a:r>
            <a:r>
              <a:rPr lang="uk-UA" dirty="0"/>
              <a:t> </a:t>
            </a:r>
            <a:r>
              <a:rPr lang="uk-UA" dirty="0" err="1"/>
              <a:t>содержания</a:t>
            </a:r>
            <a:r>
              <a:rPr lang="uk-UA" dirty="0"/>
              <a:t> </a:t>
            </a:r>
            <a:r>
              <a:rPr lang="uk-UA" dirty="0" err="1"/>
              <a:t>учебного</a:t>
            </a:r>
            <a:r>
              <a:rPr lang="uk-UA" dirty="0"/>
              <a:t> </a:t>
            </a:r>
            <a:r>
              <a:rPr lang="uk-UA" dirty="0" err="1"/>
              <a:t>курса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 err="1"/>
              <a:t>Дистанционный</a:t>
            </a:r>
            <a:r>
              <a:rPr lang="uk-UA" dirty="0"/>
              <a:t> курс </a:t>
            </a:r>
            <a:r>
              <a:rPr lang="uk-UA" dirty="0" err="1"/>
              <a:t>является</a:t>
            </a:r>
            <a:r>
              <a:rPr lang="uk-UA" dirty="0"/>
              <a:t> </a:t>
            </a:r>
            <a:r>
              <a:rPr lang="uk-UA" dirty="0" err="1"/>
              <a:t>основным</a:t>
            </a:r>
            <a:r>
              <a:rPr lang="uk-UA" dirty="0"/>
              <a:t> </a:t>
            </a:r>
            <a:r>
              <a:rPr lang="uk-UA" dirty="0" err="1"/>
              <a:t>элементом</a:t>
            </a:r>
            <a:r>
              <a:rPr lang="uk-UA" dirty="0"/>
              <a:t> </a:t>
            </a:r>
            <a:r>
              <a:rPr lang="uk-UA" dirty="0" err="1"/>
              <a:t>построения</a:t>
            </a:r>
            <a:r>
              <a:rPr lang="uk-UA" dirty="0"/>
              <a:t> </a:t>
            </a:r>
            <a:r>
              <a:rPr lang="uk-UA" dirty="0" err="1"/>
              <a:t>обучения</a:t>
            </a:r>
            <a:r>
              <a:rPr lang="uk-UA" dirty="0"/>
              <a:t> с </a:t>
            </a:r>
            <a:r>
              <a:rPr lang="uk-UA" dirty="0" err="1"/>
              <a:t>использованием</a:t>
            </a:r>
            <a:r>
              <a:rPr lang="uk-UA" dirty="0"/>
              <a:t> </a:t>
            </a:r>
            <a:r>
              <a:rPr lang="uk-UA" b="1" dirty="0" err="1"/>
              <a:t>технологий</a:t>
            </a:r>
            <a:r>
              <a:rPr lang="uk-UA" b="1" dirty="0"/>
              <a:t> </a:t>
            </a:r>
            <a:r>
              <a:rPr lang="uk-UA" b="1" dirty="0" err="1"/>
              <a:t>дистанционного</a:t>
            </a:r>
            <a:r>
              <a:rPr lang="uk-UA" b="1" dirty="0"/>
              <a:t> </a:t>
            </a:r>
            <a:r>
              <a:rPr lang="uk-UA" b="1" dirty="0" err="1"/>
              <a:t>обучения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348880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Технология  создания дистанционного курса</a:t>
            </a:r>
            <a:endParaRPr lang="ru-RU" sz="4000" dirty="0"/>
          </a:p>
        </p:txBody>
      </p:sp>
      <p:sp>
        <p:nvSpPr>
          <p:cNvPr id="3" name="Выноска 3 (с границей) 2"/>
          <p:cNvSpPr/>
          <p:nvPr/>
        </p:nvSpPr>
        <p:spPr>
          <a:xfrm>
            <a:off x="971600" y="404664"/>
            <a:ext cx="7632848" cy="1656184"/>
          </a:xfrm>
          <a:prstGeom prst="accentCallout3">
            <a:avLst>
              <a:gd name="adj1" fmla="val 17898"/>
              <a:gd name="adj2" fmla="val -1753"/>
              <a:gd name="adj3" fmla="val 18750"/>
              <a:gd name="adj4" fmla="val -6206"/>
              <a:gd name="adj5" fmla="val 100000"/>
              <a:gd name="adj6" fmla="val -6375"/>
              <a:gd name="adj7" fmla="val 134255"/>
              <a:gd name="adj8" fmla="val 1427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b="1" dirty="0" err="1"/>
              <a:t>Технология</a:t>
            </a:r>
            <a:r>
              <a:rPr lang="uk-UA" dirty="0"/>
              <a:t> — </a:t>
            </a:r>
            <a:r>
              <a:rPr lang="uk-UA" b="1" dirty="0"/>
              <a:t>комплекс </a:t>
            </a:r>
            <a:r>
              <a:rPr lang="uk-UA" b="1" dirty="0" err="1"/>
              <a:t>организационных</a:t>
            </a:r>
            <a:r>
              <a:rPr lang="uk-UA" b="1" dirty="0"/>
              <a:t> мер, </a:t>
            </a:r>
            <a:r>
              <a:rPr lang="uk-UA" b="1" dirty="0" err="1"/>
              <a:t>операций</a:t>
            </a:r>
            <a:r>
              <a:rPr lang="uk-UA" b="1" dirty="0"/>
              <a:t> и </a:t>
            </a:r>
            <a:r>
              <a:rPr lang="uk-UA" b="1" dirty="0" err="1"/>
              <a:t>приемов</a:t>
            </a:r>
            <a:r>
              <a:rPr lang="uk-UA" b="1" dirty="0"/>
              <a:t>, </a:t>
            </a:r>
            <a:r>
              <a:rPr lang="uk-UA" b="1" dirty="0" err="1"/>
              <a:t>направленных</a:t>
            </a:r>
            <a:r>
              <a:rPr lang="uk-UA" dirty="0"/>
              <a:t> на </a:t>
            </a:r>
            <a:r>
              <a:rPr lang="uk-UA" dirty="0" err="1"/>
              <a:t>изготовление</a:t>
            </a:r>
            <a:r>
              <a:rPr lang="uk-UA" dirty="0"/>
              <a:t>, </a:t>
            </a:r>
            <a:r>
              <a:rPr lang="uk-UA" dirty="0" err="1"/>
              <a:t>обслуживание</a:t>
            </a:r>
            <a:r>
              <a:rPr lang="uk-UA" dirty="0"/>
              <a:t>, ремонт, </a:t>
            </a:r>
            <a:r>
              <a:rPr lang="uk-UA" dirty="0" err="1"/>
              <a:t>эксплуатацию</a:t>
            </a:r>
            <a:r>
              <a:rPr lang="uk-UA" dirty="0"/>
              <a:t> и/</a:t>
            </a:r>
            <a:r>
              <a:rPr lang="uk-UA" dirty="0" err="1"/>
              <a:t>или</a:t>
            </a:r>
            <a:r>
              <a:rPr lang="uk-UA" dirty="0"/>
              <a:t> </a:t>
            </a:r>
            <a:r>
              <a:rPr lang="uk-UA" dirty="0" err="1"/>
              <a:t>утилизацию</a:t>
            </a:r>
            <a:r>
              <a:rPr lang="uk-UA" dirty="0"/>
              <a:t> </a:t>
            </a:r>
            <a:r>
              <a:rPr lang="uk-UA" dirty="0" err="1"/>
              <a:t>изделия</a:t>
            </a:r>
            <a:r>
              <a:rPr lang="uk-UA" dirty="0"/>
              <a:t> с </a:t>
            </a:r>
            <a:r>
              <a:rPr lang="uk-UA" b="1" dirty="0" err="1"/>
              <a:t>номинальным</a:t>
            </a:r>
            <a:r>
              <a:rPr lang="uk-UA" b="1" dirty="0"/>
              <a:t> </a:t>
            </a:r>
            <a:r>
              <a:rPr lang="uk-UA" b="1" dirty="0" err="1"/>
              <a:t>качеством</a:t>
            </a:r>
            <a:r>
              <a:rPr lang="uk-UA" b="1" dirty="0"/>
              <a:t> и </a:t>
            </a:r>
            <a:r>
              <a:rPr lang="uk-UA" b="1" dirty="0" err="1"/>
              <a:t>оптимальными</a:t>
            </a:r>
            <a:r>
              <a:rPr lang="uk-UA" b="1" dirty="0"/>
              <a:t> затратами</a:t>
            </a:r>
            <a:r>
              <a:rPr lang="uk-UA" dirty="0"/>
              <a:t>, и </a:t>
            </a:r>
            <a:r>
              <a:rPr lang="uk-UA" dirty="0" err="1"/>
              <a:t>обусловленных</a:t>
            </a:r>
            <a:r>
              <a:rPr lang="uk-UA" dirty="0"/>
              <a:t> </a:t>
            </a:r>
            <a:r>
              <a:rPr lang="uk-UA" dirty="0" err="1"/>
              <a:t>текущим</a:t>
            </a:r>
            <a:r>
              <a:rPr lang="uk-UA" dirty="0"/>
              <a:t> </a:t>
            </a:r>
            <a:r>
              <a:rPr lang="uk-UA" dirty="0" err="1"/>
              <a:t>уровнем</a:t>
            </a:r>
            <a:r>
              <a:rPr lang="uk-UA" dirty="0"/>
              <a:t> </a:t>
            </a:r>
            <a:r>
              <a:rPr lang="uk-UA" dirty="0" err="1"/>
              <a:t>развития</a:t>
            </a:r>
            <a:r>
              <a:rPr lang="uk-UA" dirty="0"/>
              <a:t> науки, </a:t>
            </a:r>
            <a:r>
              <a:rPr lang="uk-UA" dirty="0" err="1"/>
              <a:t>техники</a:t>
            </a:r>
            <a:r>
              <a:rPr lang="uk-UA" dirty="0"/>
              <a:t> и </a:t>
            </a:r>
            <a:r>
              <a:rPr lang="uk-UA" dirty="0" err="1"/>
              <a:t>общества</a:t>
            </a:r>
            <a:r>
              <a:rPr lang="uk-UA" dirty="0"/>
              <a:t> в </a:t>
            </a:r>
            <a:r>
              <a:rPr lang="uk-UA" dirty="0" err="1"/>
              <a:t>целом</a:t>
            </a:r>
            <a:r>
              <a:rPr lang="uk-UA" dirty="0"/>
              <a:t>.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Выноска 3 (с границей) 4"/>
          <p:cNvSpPr/>
          <p:nvPr/>
        </p:nvSpPr>
        <p:spPr>
          <a:xfrm>
            <a:off x="1043608" y="4149080"/>
            <a:ext cx="7200800" cy="2016224"/>
          </a:xfrm>
          <a:prstGeom prst="accentCallout3">
            <a:avLst>
              <a:gd name="adj1" fmla="val 26416"/>
              <a:gd name="adj2" fmla="val -3172"/>
              <a:gd name="adj3" fmla="val 26415"/>
              <a:gd name="adj4" fmla="val -8618"/>
              <a:gd name="adj5" fmla="val -23281"/>
              <a:gd name="adj6" fmla="val -8682"/>
              <a:gd name="adj7" fmla="val -38423"/>
              <a:gd name="adj8" fmla="val 1093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/>
              <a:t>Дистанционный курс </a:t>
            </a:r>
            <a:r>
              <a:rPr lang="ru-RU" dirty="0"/>
              <a:t>– это запланированная преподавателем деятельность по усвоению структурированной информации.</a:t>
            </a:r>
          </a:p>
          <a:p>
            <a:r>
              <a:rPr lang="uk-UA" b="1" dirty="0" err="1"/>
              <a:t>Дистанционный</a:t>
            </a:r>
            <a:r>
              <a:rPr lang="uk-UA" b="1" dirty="0"/>
              <a:t> курс</a:t>
            </a:r>
            <a:r>
              <a:rPr lang="uk-UA" dirty="0"/>
              <a:t> - </a:t>
            </a:r>
            <a:r>
              <a:rPr lang="uk-UA" dirty="0" err="1"/>
              <a:t>особая</a:t>
            </a:r>
            <a:r>
              <a:rPr lang="uk-UA" dirty="0"/>
              <a:t>, </a:t>
            </a:r>
            <a:r>
              <a:rPr lang="uk-UA" dirty="0" err="1"/>
              <a:t>основанная</a:t>
            </a:r>
            <a:r>
              <a:rPr lang="uk-UA" dirty="0"/>
              <a:t> на </a:t>
            </a:r>
            <a:r>
              <a:rPr lang="uk-UA" dirty="0" err="1"/>
              <a:t>использовании</a:t>
            </a:r>
            <a:r>
              <a:rPr lang="uk-UA" dirty="0"/>
              <a:t> </a:t>
            </a:r>
            <a:r>
              <a:rPr lang="uk-UA" dirty="0" err="1"/>
              <a:t>современных</a:t>
            </a:r>
            <a:r>
              <a:rPr lang="uk-UA" dirty="0"/>
              <a:t> </a:t>
            </a:r>
            <a:r>
              <a:rPr lang="uk-UA" dirty="0" err="1"/>
              <a:t>информационных</a:t>
            </a:r>
            <a:r>
              <a:rPr lang="uk-UA" dirty="0"/>
              <a:t> </a:t>
            </a:r>
            <a:r>
              <a:rPr lang="uk-UA" dirty="0" err="1"/>
              <a:t>технологий</a:t>
            </a:r>
            <a:r>
              <a:rPr lang="uk-UA" dirty="0"/>
              <a:t>, форма </a:t>
            </a:r>
            <a:r>
              <a:rPr lang="uk-UA" dirty="0" err="1"/>
              <a:t>представления</a:t>
            </a:r>
            <a:r>
              <a:rPr lang="uk-UA" dirty="0"/>
              <a:t> </a:t>
            </a:r>
            <a:r>
              <a:rPr lang="uk-UA" dirty="0" err="1"/>
              <a:t>содержания</a:t>
            </a:r>
            <a:r>
              <a:rPr lang="uk-UA" dirty="0"/>
              <a:t> </a:t>
            </a:r>
            <a:r>
              <a:rPr lang="uk-UA" dirty="0" err="1"/>
              <a:t>учебного</a:t>
            </a:r>
            <a:r>
              <a:rPr lang="uk-UA" dirty="0"/>
              <a:t> </a:t>
            </a:r>
            <a:r>
              <a:rPr lang="uk-UA" dirty="0" err="1"/>
              <a:t>курса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 err="1"/>
              <a:t>Дистанционный</a:t>
            </a:r>
            <a:r>
              <a:rPr lang="uk-UA" dirty="0"/>
              <a:t> курс </a:t>
            </a:r>
            <a:r>
              <a:rPr lang="uk-UA" dirty="0" err="1"/>
              <a:t>является</a:t>
            </a:r>
            <a:r>
              <a:rPr lang="uk-UA" dirty="0"/>
              <a:t> </a:t>
            </a:r>
            <a:r>
              <a:rPr lang="uk-UA" dirty="0" err="1"/>
              <a:t>основным</a:t>
            </a:r>
            <a:r>
              <a:rPr lang="uk-UA" dirty="0"/>
              <a:t> </a:t>
            </a:r>
            <a:r>
              <a:rPr lang="uk-UA" dirty="0" err="1"/>
              <a:t>элементом</a:t>
            </a:r>
            <a:r>
              <a:rPr lang="uk-UA" dirty="0"/>
              <a:t> </a:t>
            </a:r>
            <a:r>
              <a:rPr lang="uk-UA" dirty="0" err="1"/>
              <a:t>построения</a:t>
            </a:r>
            <a:r>
              <a:rPr lang="uk-UA" dirty="0"/>
              <a:t> </a:t>
            </a:r>
            <a:r>
              <a:rPr lang="uk-UA" dirty="0" err="1"/>
              <a:t>обучения</a:t>
            </a:r>
            <a:r>
              <a:rPr lang="uk-UA" dirty="0"/>
              <a:t> с </a:t>
            </a:r>
            <a:r>
              <a:rPr lang="uk-UA" dirty="0" err="1"/>
              <a:t>использованием</a:t>
            </a:r>
            <a:r>
              <a:rPr lang="uk-UA" dirty="0"/>
              <a:t> </a:t>
            </a:r>
            <a:r>
              <a:rPr lang="uk-UA" b="1" dirty="0" err="1"/>
              <a:t>технологий</a:t>
            </a:r>
            <a:r>
              <a:rPr lang="uk-UA" b="1" dirty="0"/>
              <a:t> </a:t>
            </a:r>
            <a:r>
              <a:rPr lang="uk-UA" b="1" dirty="0" err="1"/>
              <a:t>дистанционного</a:t>
            </a:r>
            <a:r>
              <a:rPr lang="uk-UA" b="1" dirty="0"/>
              <a:t> </a:t>
            </a:r>
            <a:r>
              <a:rPr lang="uk-UA" b="1" dirty="0" err="1"/>
              <a:t>обучения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115616" y="476672"/>
          <a:ext cx="777686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  Выберите  </a:t>
            </a:r>
            <a:r>
              <a:rPr lang="ru-RU" sz="4800" dirty="0"/>
              <a:t>предмет которому </a:t>
            </a:r>
            <a:r>
              <a:rPr lang="ru-RU" sz="4800" dirty="0" smtClean="0"/>
              <a:t>Вы предполагаете </a:t>
            </a:r>
            <a:r>
              <a:rPr lang="ru-RU" sz="4800" dirty="0"/>
              <a:t>обучать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Опрос 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Определились ли Вы с темой для разработки дистанционного курса?</a:t>
            </a:r>
          </a:p>
          <a:p>
            <a:pPr>
              <a:buNone/>
            </a:pPr>
            <a:r>
              <a:rPr lang="ru-RU" dirty="0" smtClean="0"/>
              <a:t>1.  Не думал  над этим.</a:t>
            </a:r>
          </a:p>
          <a:p>
            <a:pPr marL="514350" indent="-514350">
              <a:buAutoNum type="arabicPeriod" startAt="2"/>
            </a:pPr>
            <a:r>
              <a:rPr lang="ru-RU" dirty="0" smtClean="0"/>
              <a:t>Обдумываю тему для разработки дистанционного курса.</a:t>
            </a:r>
          </a:p>
          <a:p>
            <a:pPr marL="514350" indent="-514350">
              <a:buAutoNum type="arabicPeriod" startAt="2"/>
            </a:pPr>
            <a:r>
              <a:rPr lang="ru-RU" dirty="0" smtClean="0"/>
              <a:t>Я  определился с темой для дистанционного курса.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/>
              <a:t>  Определите  целевую группу, для которой  будут использованы дистанционные технологии</a:t>
            </a:r>
            <a:endParaRPr lang="ru-RU" sz="4000" dirty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223</TotalTime>
  <Words>1020</Words>
  <Application>Microsoft Office PowerPoint</Application>
  <PresentationFormat>Экран (4:3)</PresentationFormat>
  <Paragraphs>206</Paragraphs>
  <Slides>29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Солнцестояние</vt:lpstr>
      <vt:lpstr>ПДС  «Технология создания дистанционного курса»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Шаг 1</vt:lpstr>
      <vt:lpstr>Опрос 1.</vt:lpstr>
      <vt:lpstr>Шаг 2</vt:lpstr>
      <vt:lpstr>Шаг 3</vt:lpstr>
      <vt:lpstr>Триада представления учебной цели</vt:lpstr>
      <vt:lpstr>Пример 1</vt:lpstr>
      <vt:lpstr>Пример 2</vt:lpstr>
      <vt:lpstr>Презентация PowerPoint</vt:lpstr>
      <vt:lpstr>Презентация PowerPoint</vt:lpstr>
      <vt:lpstr>Презентация PowerPoint</vt:lpstr>
      <vt:lpstr>Шаг 4</vt:lpstr>
      <vt:lpstr>Шаг 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Первые 5 Шагов навстречу собственному дистанционному курсу </vt:lpstr>
      <vt:lpstr>Задание</vt:lpstr>
      <vt:lpstr>ПДС  «Технология создания дистанционного курса»</vt:lpstr>
      <vt:lpstr>Презентация PowerPoint</vt:lpstr>
      <vt:lpstr>Опрос 2</vt:lpstr>
    </vt:vector>
  </TitlesOfParts>
  <Company>иппо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ПДС  «Технология создания дистанционного курса»</dc:title>
  <dc:creator>Сергей</dc:creator>
  <cp:lastModifiedBy>Сергей</cp:lastModifiedBy>
  <cp:revision>24</cp:revision>
  <dcterms:created xsi:type="dcterms:W3CDTF">2012-02-07T18:26:57Z</dcterms:created>
  <dcterms:modified xsi:type="dcterms:W3CDTF">2012-02-08T08:17:15Z</dcterms:modified>
</cp:coreProperties>
</file>